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  <p:sldMasterId id="2147483670" r:id="rId2"/>
    <p:sldMasterId id="2147483683" r:id="rId3"/>
    <p:sldMasterId id="2147483696" r:id="rId4"/>
  </p:sldMasterIdLst>
  <p:notesMasterIdLst>
    <p:notesMasterId r:id="rId27"/>
  </p:notesMasterIdLst>
  <p:sldIdLst>
    <p:sldId id="256" r:id="rId5"/>
    <p:sldId id="257" r:id="rId6"/>
    <p:sldId id="258" r:id="rId7"/>
    <p:sldId id="259" r:id="rId8"/>
    <p:sldId id="277" r:id="rId9"/>
    <p:sldId id="260" r:id="rId10"/>
    <p:sldId id="265" r:id="rId11"/>
    <p:sldId id="261" r:id="rId12"/>
    <p:sldId id="266" r:id="rId13"/>
    <p:sldId id="263" r:id="rId14"/>
    <p:sldId id="262" r:id="rId15"/>
    <p:sldId id="264" r:id="rId16"/>
    <p:sldId id="267" r:id="rId17"/>
    <p:sldId id="268" r:id="rId18"/>
    <p:sldId id="269" r:id="rId19"/>
    <p:sldId id="270" r:id="rId20"/>
    <p:sldId id="278" r:id="rId21"/>
    <p:sldId id="271" r:id="rId22"/>
    <p:sldId id="272" r:id="rId23"/>
    <p:sldId id="273" r:id="rId24"/>
    <p:sldId id="274" r:id="rId25"/>
    <p:sldId id="276" r:id="rId2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BB9ADB-56E7-4CB2-89CC-D2D476DC4B91}">
  <a:tblStyle styleId="{93BB9ADB-56E7-4CB2-89CC-D2D476DC4B9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5" autoAdjust="0"/>
    <p:restoredTop sz="94660"/>
  </p:normalViewPr>
  <p:slideViewPr>
    <p:cSldViewPr snapToGrid="0">
      <p:cViewPr varScale="1">
        <p:scale>
          <a:sx n="85" d="100"/>
          <a:sy n="85" d="100"/>
        </p:scale>
        <p:origin x="66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693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okia - Connecting Peo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 err="1"/>
              <a:t>Technology</a:t>
            </a:r>
            <a:r>
              <a:rPr lang="fr-FR" sz="2000" dirty="0"/>
              <a:t> </a:t>
            </a:r>
            <a:r>
              <a:rPr lang="fr-FR" sz="2000" baseline="0" dirty="0" err="1"/>
              <a:t>Oriented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4964357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/>
              <a:pPr>
                <a:defRPr/>
              </a:pPr>
              <a:t>4/1/2016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11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/>
              <a:pPr>
                <a:defRPr/>
              </a:pPr>
              <a:t>4/1/2016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6252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/>
              <a:pPr>
                <a:defRPr/>
              </a:pPr>
              <a:t>4/1/2016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9263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8CC5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2382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9074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Soft</a:t>
            </a:r>
            <a:r>
              <a:rPr lang="fr-FR" sz="2000" baseline="0" dirty="0"/>
              <a:t> </a:t>
            </a:r>
            <a:r>
              <a:rPr lang="fr-FR" sz="2000" baseline="0" dirty="0" err="1"/>
              <a:t>Skills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  <p:pic>
        <p:nvPicPr>
          <p:cNvPr id="12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28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686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7659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6107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42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11008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93236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25420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1992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7A75F-FB30-4710-9869-B489172D46C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33520-7A52-484E-BFBD-AFAC9220AB4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9246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7ED98-BF65-4219-A702-3CEB65FCBC9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9EF77-C37C-43FD-9AED-8A1284AD8B2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588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A2D49-05E1-4B07-ABF1-0706D4308D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DEEC-C314-4E1F-8A03-BB2B1961193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7637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FC5A1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9281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009AD0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SME &amp; </a:t>
            </a:r>
            <a:r>
              <a:rPr lang="fr-FR" sz="2000" dirty="0" err="1"/>
              <a:t>Entrepreneurship</a:t>
            </a:r>
            <a:r>
              <a:rPr lang="fr-FR" sz="2000" baseline="0" dirty="0"/>
              <a:t> Course</a:t>
            </a:r>
            <a:endParaRPr lang="en-US" sz="200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308655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327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71461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867584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21229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66990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05958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5263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03602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9598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39517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26862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rgbClr val="009AD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4197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okia - Connecting Peop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06422" y="1502858"/>
            <a:ext cx="4935429" cy="4187676"/>
          </a:xfrm>
          <a:prstGeom prst="rect">
            <a:avLst/>
          </a:prstGeom>
          <a:solidFill>
            <a:srgbClr val="FFC00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3" y="1928777"/>
            <a:ext cx="4348997" cy="14734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7803" y="3678865"/>
            <a:ext cx="4714048" cy="712382"/>
          </a:xfrm>
        </p:spPr>
        <p:txBody>
          <a:bodyPr anchor="ctr" anchorCtr="0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Course name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523886" y="5011108"/>
            <a:ext cx="4717965" cy="6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/>
            <a:r>
              <a:rPr lang="fr-FR" sz="2000" dirty="0"/>
              <a:t>Sales </a:t>
            </a:r>
            <a:r>
              <a:rPr lang="fr-FR" sz="2000" dirty="0" err="1"/>
              <a:t>Skills</a:t>
            </a:r>
            <a:r>
              <a:rPr lang="fr-FR" sz="2000" dirty="0"/>
              <a:t> </a:t>
            </a:r>
            <a:r>
              <a:rPr lang="fr-FR" sz="2000" baseline="0" dirty="0"/>
              <a:t>Course</a:t>
            </a:r>
            <a:endParaRPr lang="en-US" sz="200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3886" y="4455816"/>
            <a:ext cx="4717965" cy="49149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63119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1884955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321981" y="1696521"/>
            <a:ext cx="9144000" cy="2387600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Module/Section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21981" y="4176196"/>
            <a:ext cx="9144000" cy="1342102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2924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866459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B3E5B98-FE53-43FE-96BF-4F59E7AD7C4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4/1/2016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B3F6F20-FC0A-4D45-A343-77302A8A0052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6821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05929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70732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8910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47611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2349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30819" y="1648047"/>
            <a:ext cx="7974418" cy="3732027"/>
          </a:xfrm>
          <a:prstGeom prst="rect">
            <a:avLst/>
          </a:prstGeom>
          <a:solidFill>
            <a:schemeClr val="accent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56" y="2379285"/>
            <a:ext cx="6698744" cy="2269549"/>
          </a:xfrm>
          <a:prstGeom prst="rect">
            <a:avLst/>
          </a:prstGeom>
        </p:spPr>
      </p:pic>
      <p:pic>
        <p:nvPicPr>
          <p:cNvPr id="4" name="Picture 2" descr="Nokia - Connecting People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89" y="106328"/>
            <a:ext cx="1198712" cy="4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991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3399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F26BF-8672-4EA4-9BB6-08E1DBD7B273}" type="datetimeFigureOut">
              <a:rPr lang="en-US"/>
              <a:pPr>
                <a:defRPr/>
              </a:pPr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36776-1FD6-44F6-8F7C-DD7663F56A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5335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526057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81235A-5CC1-43F2-BF0F-B02FA8A5F859}" type="datetimeFigureOut">
              <a:rPr lang="en-US"/>
              <a:pPr>
                <a:defRPr/>
              </a:pPr>
              <a:t>4/1/2016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5E651-5888-44F0-9248-25F05AC6A5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971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4A631-16D6-43B4-B2B8-D2745A41FD18}" type="datetimeFigureOut">
              <a:rPr lang="en-US"/>
              <a:pPr>
                <a:defRPr/>
              </a:pPr>
              <a:t>4/1/2016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2202"/>
            <a:ext cx="41148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42202"/>
            <a:ext cx="2743200" cy="17927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E68E-E3E4-4B3B-9DD9-8BEA96528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55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7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11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15.jp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06572" y="226901"/>
            <a:ext cx="10515600" cy="73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7079" y="1467293"/>
            <a:ext cx="11066721" cy="470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975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40242" y="365126"/>
            <a:ext cx="11013558" cy="644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0242" y="1403498"/>
            <a:ext cx="11013558" cy="477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1743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rgbClr val="FC5A1C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0874" y="365125"/>
            <a:ext cx="11002926" cy="66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0874" y="1435395"/>
            <a:ext cx="11002926" cy="428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9600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82772" y="365126"/>
            <a:ext cx="10971028" cy="79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2772" y="1825625"/>
            <a:ext cx="10971028" cy="390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0917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2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kern="1200">
          <a:solidFill>
            <a:schemeClr val="tx1">
              <a:lumMod val="65000"/>
              <a:lumOff val="3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Indexing Fundamentals 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/>
              <a:t> </a:t>
            </a:r>
            <a:r>
              <a:rPr lang="ar-EG" dirty="0"/>
              <a:t>باللغة العربية</a:t>
            </a:r>
            <a:r>
              <a:rPr lang="en" dirty="0"/>
              <a:t> 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dirty="0"/>
              <a:t>Ayman El-Ghazali</a:t>
            </a:r>
          </a:p>
          <a:p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354812" y="158248"/>
            <a:ext cx="10515600" cy="73002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/>
              <a:t>Non-Clustered Indexes and optimizing Queries</a:t>
            </a:r>
          </a:p>
        </p:txBody>
      </p:sp>
      <p:sp>
        <p:nvSpPr>
          <p:cNvPr id="241" name="Shape 241"/>
          <p:cNvSpPr txBox="1">
            <a:spLocks noGrp="1"/>
          </p:cNvSpPr>
          <p:nvPr>
            <p:ph idx="1"/>
          </p:nvPr>
        </p:nvSpPr>
        <p:spPr>
          <a:xfrm>
            <a:off x="354812" y="1106047"/>
            <a:ext cx="11066721" cy="4831907"/>
          </a:xfrm>
          <a:prstGeom prst="rect">
            <a:avLst/>
          </a:prstGeom>
          <a:ln w="9525" cap="flat" cmpd="sng">
            <a:noFill/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400" dirty="0"/>
              <a:t>Select * </a:t>
            </a:r>
            <a:br>
              <a:rPr lang="en" sz="1400" dirty="0"/>
            </a:br>
            <a:r>
              <a:rPr lang="en" sz="1400" dirty="0"/>
              <a:t>From </a:t>
            </a:r>
            <a:br>
              <a:rPr lang="en" sz="1400" dirty="0"/>
            </a:br>
            <a:r>
              <a:rPr lang="en" sz="1400" dirty="0"/>
              <a:t>TableA as A </a:t>
            </a:r>
            <a:br>
              <a:rPr lang="en" sz="1400" dirty="0"/>
            </a:br>
            <a:r>
              <a:rPr lang="en" sz="1400" dirty="0"/>
              <a:t>inner join TableB as B on a.departID=b.departID</a:t>
            </a:r>
            <a:br>
              <a:rPr lang="en" sz="1400" dirty="0"/>
            </a:br>
            <a:r>
              <a:rPr lang="en" sz="1400" dirty="0"/>
              <a:t>Where b.DepartID=2</a:t>
            </a:r>
          </a:p>
          <a:p>
            <a:pPr>
              <a:buNone/>
            </a:pPr>
            <a:endParaRPr lang="en-US" sz="1400" dirty="0"/>
          </a:p>
          <a:p>
            <a:pPr>
              <a:buNone/>
            </a:pPr>
            <a:endParaRPr sz="1400" dirty="0"/>
          </a:p>
          <a:p>
            <a:pPr>
              <a:buNone/>
            </a:pPr>
            <a:endParaRPr sz="1400" dirty="0"/>
          </a:p>
          <a:p>
            <a:pPr>
              <a:buNone/>
            </a:pPr>
            <a:endParaRPr sz="1400" dirty="0"/>
          </a:p>
          <a:p>
            <a:pPr>
              <a:buNone/>
            </a:pPr>
            <a:endParaRPr sz="1400" dirty="0"/>
          </a:p>
          <a:p>
            <a:pPr>
              <a:buNone/>
            </a:pPr>
            <a:endParaRPr sz="1400" dirty="0"/>
          </a:p>
          <a:p>
            <a:pPr>
              <a:buNone/>
            </a:pPr>
            <a:endParaRPr sz="1400" dirty="0"/>
          </a:p>
          <a:p>
            <a:pPr>
              <a:buNone/>
            </a:pPr>
            <a:endParaRPr sz="1400" dirty="0"/>
          </a:p>
          <a:p>
            <a:pPr>
              <a:buNone/>
            </a:pPr>
            <a:br>
              <a:rPr lang="en" sz="1400" dirty="0"/>
            </a:br>
            <a:endParaRPr lang="en" sz="1400" dirty="0"/>
          </a:p>
          <a:p>
            <a:pPr>
              <a:buNone/>
            </a:pPr>
            <a:endParaRPr lang="en" sz="1400" dirty="0"/>
          </a:p>
          <a:p>
            <a:pPr>
              <a:buNone/>
            </a:pPr>
            <a:r>
              <a:rPr lang="en" sz="1400" dirty="0"/>
              <a:t>		The Non-Clustered index has a pointer to the RowID in Heap or ClusteredKey in Clustered Index. It uses this information to get the 			data from the underlying table.</a:t>
            </a:r>
          </a:p>
        </p:txBody>
      </p:sp>
      <p:graphicFrame>
        <p:nvGraphicFramePr>
          <p:cNvPr id="243" name="Shape 243"/>
          <p:cNvGraphicFramePr/>
          <p:nvPr>
            <p:extLst>
              <p:ext uri="{D42A27DB-BD31-4B8C-83A1-F6EECF244321}">
                <p14:modId xmlns:p14="http://schemas.microsoft.com/office/powerpoint/2010/main" val="2024514774"/>
              </p:ext>
            </p:extLst>
          </p:nvPr>
        </p:nvGraphicFramePr>
        <p:xfrm>
          <a:off x="8228030" y="2535167"/>
          <a:ext cx="2518991" cy="2743020"/>
        </p:xfrm>
        <a:graphic>
          <a:graphicData uri="http://schemas.openxmlformats.org/drawingml/2006/table">
            <a:tbl>
              <a:tblPr>
                <a:noFill/>
                <a:tableStyleId>{93BB9ADB-56E7-4CB2-89CC-D2D476DC4B91}</a:tableStyleId>
              </a:tblPr>
              <a:tblGrid>
                <a:gridCol w="1279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9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ysClr val="windowText" lastClr="000000"/>
                          </a:solidFill>
                        </a:rPr>
                        <a:t>DepartID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ysClr val="windowText" lastClr="000000"/>
                          </a:solidFill>
                        </a:rPr>
                        <a:t>DName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ysClr val="windowText" lastClr="000000"/>
                          </a:solidFill>
                        </a:rPr>
                        <a:t>Sales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ysClr val="windowText" lastClr="000000"/>
                          </a:solidFill>
                        </a:rPr>
                        <a:t>IT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ysClr val="windowText" lastClr="000000"/>
                          </a:solidFill>
                        </a:rPr>
                        <a:t>HR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ysClr val="windowText" lastClr="000000"/>
                          </a:solidFill>
                        </a:rPr>
                        <a:t>R&amp;D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ysClr val="windowText" lastClr="000000"/>
                          </a:solidFill>
                        </a:rPr>
                        <a:t>Marketing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44" name="Shape 244"/>
          <p:cNvGraphicFramePr/>
          <p:nvPr>
            <p:extLst>
              <p:ext uri="{D42A27DB-BD31-4B8C-83A1-F6EECF244321}">
                <p14:modId xmlns:p14="http://schemas.microsoft.com/office/powerpoint/2010/main" val="2912743114"/>
              </p:ext>
            </p:extLst>
          </p:nvPr>
        </p:nvGraphicFramePr>
        <p:xfrm>
          <a:off x="2811431" y="2535167"/>
          <a:ext cx="2336302" cy="2743020"/>
        </p:xfrm>
        <a:graphic>
          <a:graphicData uri="http://schemas.openxmlformats.org/drawingml/2006/table">
            <a:tbl>
              <a:tblPr>
                <a:noFill/>
                <a:tableStyleId>{93BB9ADB-56E7-4CB2-89CC-D2D476DC4B91}</a:tableStyleId>
              </a:tblPr>
              <a:tblGrid>
                <a:gridCol w="124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ysClr val="windowText" lastClr="000000"/>
                          </a:solidFill>
                        </a:rPr>
                        <a:t>Employee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ysClr val="windowText" lastClr="000000"/>
                          </a:solidFill>
                        </a:rPr>
                        <a:t>DepartID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ysClr val="windowText" lastClr="000000"/>
                          </a:solidFill>
                        </a:rPr>
                        <a:t>Ayman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ysClr val="windowText" lastClr="000000"/>
                          </a:solidFill>
                        </a:rPr>
                        <a:t>Mark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ysClr val="windowText" lastClr="000000"/>
                          </a:solidFill>
                        </a:rPr>
                        <a:t>Mike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ysClr val="windowText" lastClr="000000"/>
                          </a:solidFill>
                        </a:rPr>
                        <a:t>Jill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ysClr val="windowText" lastClr="000000"/>
                          </a:solidFill>
                        </a:rPr>
                        <a:t>Ahmed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5" name="Shape 245"/>
          <p:cNvSpPr/>
          <p:nvPr/>
        </p:nvSpPr>
        <p:spPr>
          <a:xfrm>
            <a:off x="5292558" y="4260331"/>
            <a:ext cx="2332220" cy="869183"/>
          </a:xfrm>
          <a:prstGeom prst="flowChartInternalStorage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800" b="1">
                <a:solidFill>
                  <a:srgbClr val="6AA84F"/>
                </a:solidFill>
              </a:rPr>
              <a:t>Results</a:t>
            </a:r>
          </a:p>
        </p:txBody>
      </p:sp>
      <p:cxnSp>
        <p:nvCxnSpPr>
          <p:cNvPr id="246" name="Shape 246"/>
          <p:cNvCxnSpPr/>
          <p:nvPr/>
        </p:nvCxnSpPr>
        <p:spPr>
          <a:xfrm>
            <a:off x="5084158" y="2942405"/>
            <a:ext cx="3162000" cy="38940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47" name="Shape 247"/>
          <p:cNvCxnSpPr/>
          <p:nvPr/>
        </p:nvCxnSpPr>
        <p:spPr>
          <a:xfrm rot="10800000" flipH="1">
            <a:off x="5084158" y="3702306"/>
            <a:ext cx="3163800" cy="395399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48" name="Shape 248"/>
          <p:cNvCxnSpPr/>
          <p:nvPr/>
        </p:nvCxnSpPr>
        <p:spPr>
          <a:xfrm>
            <a:off x="6440308" y="3255831"/>
            <a:ext cx="24300" cy="1290899"/>
          </a:xfrm>
          <a:prstGeom prst="straightConnector1">
            <a:avLst/>
          </a:prstGeom>
          <a:noFill/>
          <a:ln w="76200" cap="flat" cmpd="sng">
            <a:solidFill>
              <a:srgbClr val="6AA84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9" name="Shape 249"/>
          <p:cNvSpPr txBox="1"/>
          <p:nvPr/>
        </p:nvSpPr>
        <p:spPr>
          <a:xfrm>
            <a:off x="4221559" y="2131681"/>
            <a:ext cx="627299" cy="403499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highlight>
                  <a:srgbClr val="FFFFFF"/>
                </a:highlight>
              </a:rPr>
              <a:t>NCI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8321009" y="2131681"/>
            <a:ext cx="497999" cy="403499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highlight>
                  <a:srgbClr val="FFFFFF"/>
                </a:highlight>
              </a:rPr>
              <a:t>PK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15910" y="2573073"/>
            <a:ext cx="139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70185" y="2491760"/>
            <a:ext cx="139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B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/>
              <a:t>B-Tree Structure </a:t>
            </a:r>
            <a:br>
              <a:rPr lang="en"/>
            </a:br>
            <a:r>
              <a:rPr lang="en"/>
              <a:t>Non-Clustered on Clustered Index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94" name="Shape 194"/>
          <p:cNvSpPr/>
          <p:nvPr/>
        </p:nvSpPr>
        <p:spPr>
          <a:xfrm>
            <a:off x="3488299" y="1311050"/>
            <a:ext cx="747299" cy="755100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200"/>
              <a:t>Aaron Mark</a:t>
            </a:r>
          </a:p>
        </p:txBody>
      </p:sp>
      <p:sp>
        <p:nvSpPr>
          <p:cNvPr id="195" name="Shape 195"/>
          <p:cNvSpPr/>
          <p:nvPr/>
        </p:nvSpPr>
        <p:spPr>
          <a:xfrm>
            <a:off x="1859725" y="3288650"/>
            <a:ext cx="625199" cy="668400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900"/>
              <a:t>Aaron</a:t>
            </a:r>
          </a:p>
          <a:p>
            <a:r>
              <a:rPr lang="en" sz="900"/>
              <a:t>Adam</a:t>
            </a:r>
            <a:br>
              <a:rPr lang="en" sz="900"/>
            </a:br>
            <a:r>
              <a:rPr lang="en" sz="900"/>
              <a:t>Ayman</a:t>
            </a:r>
          </a:p>
        </p:txBody>
      </p:sp>
      <p:sp>
        <p:nvSpPr>
          <p:cNvPr id="196" name="Shape 196"/>
          <p:cNvSpPr/>
          <p:nvPr/>
        </p:nvSpPr>
        <p:spPr>
          <a:xfrm>
            <a:off x="4004425" y="2147975"/>
            <a:ext cx="747299" cy="755100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200"/>
              <a:t>Mark</a:t>
            </a:r>
            <a:br>
              <a:rPr lang="en" sz="1200"/>
            </a:br>
            <a:br>
              <a:rPr lang="en" sz="1200"/>
            </a:br>
            <a:r>
              <a:rPr lang="en" sz="1200"/>
              <a:t>Steve</a:t>
            </a:r>
          </a:p>
        </p:txBody>
      </p:sp>
      <p:sp>
        <p:nvSpPr>
          <p:cNvPr id="197" name="Shape 197"/>
          <p:cNvSpPr/>
          <p:nvPr/>
        </p:nvSpPr>
        <p:spPr>
          <a:xfrm>
            <a:off x="2845525" y="2147975"/>
            <a:ext cx="683099" cy="755100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200"/>
              <a:t>Aaron</a:t>
            </a:r>
            <a:br>
              <a:rPr lang="en" sz="1200"/>
            </a:br>
            <a:br>
              <a:rPr lang="en" sz="1200"/>
            </a:br>
            <a:r>
              <a:rPr lang="en" sz="1200"/>
              <a:t>David</a:t>
            </a:r>
          </a:p>
        </p:txBody>
      </p:sp>
      <p:sp>
        <p:nvSpPr>
          <p:cNvPr id="198" name="Shape 198"/>
          <p:cNvSpPr/>
          <p:nvPr/>
        </p:nvSpPr>
        <p:spPr>
          <a:xfrm>
            <a:off x="3629826" y="3298517"/>
            <a:ext cx="564899" cy="668400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900"/>
              <a:t>Mark</a:t>
            </a:r>
            <a:br>
              <a:rPr lang="en" sz="900"/>
            </a:br>
            <a:r>
              <a:rPr lang="en" sz="900"/>
              <a:t>Martin</a:t>
            </a:r>
          </a:p>
        </p:txBody>
      </p:sp>
      <p:sp>
        <p:nvSpPr>
          <p:cNvPr id="199" name="Shape 199"/>
          <p:cNvSpPr/>
          <p:nvPr/>
        </p:nvSpPr>
        <p:spPr>
          <a:xfrm>
            <a:off x="2849027" y="3288650"/>
            <a:ext cx="516000" cy="668400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800"/>
              <a:t>David</a:t>
            </a:r>
            <a:br>
              <a:rPr lang="en" sz="800"/>
            </a:br>
            <a:r>
              <a:rPr lang="en" sz="800"/>
              <a:t>Greg</a:t>
            </a:r>
          </a:p>
        </p:txBody>
      </p:sp>
      <p:sp>
        <p:nvSpPr>
          <p:cNvPr id="200" name="Shape 200"/>
          <p:cNvSpPr/>
          <p:nvPr/>
        </p:nvSpPr>
        <p:spPr>
          <a:xfrm>
            <a:off x="5232051" y="3288651"/>
            <a:ext cx="1047899" cy="908699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800"/>
              <a:t>Steve  </a:t>
            </a:r>
            <a:r>
              <a:rPr lang="en" sz="800">
                <a:solidFill>
                  <a:srgbClr val="FF0000"/>
                </a:solidFill>
              </a:rPr>
              <a:t>1234</a:t>
            </a:r>
            <a:br>
              <a:rPr lang="en" sz="800"/>
            </a:br>
            <a:r>
              <a:rPr lang="en" sz="800"/>
              <a:t>Tom     </a:t>
            </a:r>
            <a:r>
              <a:rPr lang="en" sz="800">
                <a:solidFill>
                  <a:srgbClr val="FF0000"/>
                </a:solidFill>
              </a:rPr>
              <a:t>5678</a:t>
            </a:r>
            <a:br>
              <a:rPr lang="en" sz="800"/>
            </a:br>
            <a:r>
              <a:rPr lang="en" sz="800"/>
              <a:t>Zack   </a:t>
            </a:r>
            <a:r>
              <a:rPr lang="en" sz="800">
                <a:solidFill>
                  <a:srgbClr val="FF0000"/>
                </a:solidFill>
              </a:rPr>
              <a:t>8910</a:t>
            </a:r>
          </a:p>
        </p:txBody>
      </p:sp>
      <p:cxnSp>
        <p:nvCxnSpPr>
          <p:cNvPr id="201" name="Shape 201"/>
          <p:cNvCxnSpPr>
            <a:stCxn id="194" idx="2"/>
            <a:endCxn id="197" idx="0"/>
          </p:cNvCxnSpPr>
          <p:nvPr/>
        </p:nvCxnSpPr>
        <p:spPr>
          <a:xfrm flipH="1">
            <a:off x="3186948" y="2066150"/>
            <a:ext cx="675000" cy="819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2" name="Shape 202"/>
          <p:cNvCxnSpPr>
            <a:stCxn id="194" idx="2"/>
            <a:endCxn id="196" idx="0"/>
          </p:cNvCxnSpPr>
          <p:nvPr/>
        </p:nvCxnSpPr>
        <p:spPr>
          <a:xfrm>
            <a:off x="3861948" y="2066150"/>
            <a:ext cx="516000" cy="819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3" name="Shape 203"/>
          <p:cNvCxnSpPr>
            <a:stCxn id="197" idx="2"/>
            <a:endCxn id="195" idx="0"/>
          </p:cNvCxnSpPr>
          <p:nvPr/>
        </p:nvCxnSpPr>
        <p:spPr>
          <a:xfrm flipH="1">
            <a:off x="2172474" y="2903075"/>
            <a:ext cx="1014600" cy="3855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4" name="Shape 204"/>
          <p:cNvCxnSpPr>
            <a:stCxn id="199" idx="0"/>
            <a:endCxn id="197" idx="2"/>
          </p:cNvCxnSpPr>
          <p:nvPr/>
        </p:nvCxnSpPr>
        <p:spPr>
          <a:xfrm rot="10800000" flipH="1">
            <a:off x="3107028" y="2903150"/>
            <a:ext cx="80099" cy="3855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5" name="Shape 205"/>
          <p:cNvCxnSpPr>
            <a:stCxn id="196" idx="2"/>
            <a:endCxn id="200" idx="0"/>
          </p:cNvCxnSpPr>
          <p:nvPr/>
        </p:nvCxnSpPr>
        <p:spPr>
          <a:xfrm>
            <a:off x="4378074" y="2903075"/>
            <a:ext cx="1377900" cy="3855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6" name="Shape 206"/>
          <p:cNvCxnSpPr>
            <a:stCxn id="196" idx="2"/>
            <a:endCxn id="198" idx="0"/>
          </p:cNvCxnSpPr>
          <p:nvPr/>
        </p:nvCxnSpPr>
        <p:spPr>
          <a:xfrm flipH="1">
            <a:off x="3912174" y="2903075"/>
            <a:ext cx="465900" cy="3954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7" name="Shape 207"/>
          <p:cNvCxnSpPr/>
          <p:nvPr/>
        </p:nvCxnSpPr>
        <p:spPr>
          <a:xfrm>
            <a:off x="8509951" y="2058250"/>
            <a:ext cx="9641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8" name="Shape 208"/>
          <p:cNvSpPr txBox="1"/>
          <p:nvPr/>
        </p:nvSpPr>
        <p:spPr>
          <a:xfrm>
            <a:off x="8034175" y="1661625"/>
            <a:ext cx="2701558" cy="32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F0000"/>
                </a:solidFill>
              </a:rPr>
              <a:t>Pointer to Clustering Key</a:t>
            </a:r>
          </a:p>
        </p:txBody>
      </p:sp>
      <p:sp>
        <p:nvSpPr>
          <p:cNvPr id="209" name="Shape 209"/>
          <p:cNvSpPr/>
          <p:nvPr/>
        </p:nvSpPr>
        <p:spPr>
          <a:xfrm>
            <a:off x="8464705" y="2233201"/>
            <a:ext cx="680508" cy="9086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/>
              <a:t>Data Page</a:t>
            </a:r>
          </a:p>
        </p:txBody>
      </p:sp>
      <p:sp>
        <p:nvSpPr>
          <p:cNvPr id="210" name="Shape 210"/>
          <p:cNvSpPr/>
          <p:nvPr/>
        </p:nvSpPr>
        <p:spPr>
          <a:xfrm>
            <a:off x="9386726" y="2241826"/>
            <a:ext cx="812256" cy="908699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/>
              <a:t>Index Page</a:t>
            </a:r>
          </a:p>
        </p:txBody>
      </p:sp>
      <p:cxnSp>
        <p:nvCxnSpPr>
          <p:cNvPr id="211" name="Shape 211"/>
          <p:cNvCxnSpPr>
            <a:endCxn id="212" idx="1"/>
          </p:cNvCxnSpPr>
          <p:nvPr/>
        </p:nvCxnSpPr>
        <p:spPr>
          <a:xfrm>
            <a:off x="5925058" y="3712211"/>
            <a:ext cx="1299600" cy="328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3" name="Shape 213"/>
          <p:cNvSpPr txBox="1"/>
          <p:nvPr/>
        </p:nvSpPr>
        <p:spPr>
          <a:xfrm>
            <a:off x="5434801" y="1513776"/>
            <a:ext cx="2583203" cy="96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tx2"/>
                </a:solidFill>
              </a:rPr>
              <a:t>Select *</a:t>
            </a:r>
            <a:br>
              <a:rPr lang="en" dirty="0">
                <a:solidFill>
                  <a:schemeClr val="tx2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From Employee</a:t>
            </a:r>
          </a:p>
          <a:p>
            <a:r>
              <a:rPr lang="en" dirty="0">
                <a:solidFill>
                  <a:schemeClr val="tx2"/>
                </a:solidFill>
              </a:rPr>
              <a:t>Where FirstName = 'Zack'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4233937" y="4239288"/>
            <a:ext cx="1666200" cy="58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FFFF"/>
                </a:solidFill>
              </a:rPr>
              <a:t>Clustered Key</a:t>
            </a:r>
          </a:p>
        </p:txBody>
      </p:sp>
      <p:sp>
        <p:nvSpPr>
          <p:cNvPr id="215" name="Shape 215"/>
          <p:cNvSpPr/>
          <p:nvPr/>
        </p:nvSpPr>
        <p:spPr>
          <a:xfrm>
            <a:off x="4235592" y="5599552"/>
            <a:ext cx="6340800" cy="1166999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>
              <a:solidFill>
                <a:srgbClr val="FF0000"/>
              </a:solidFill>
            </a:endParaRPr>
          </a:p>
          <a:p>
            <a:pPr algn="ctr"/>
            <a:br>
              <a:rPr lang="en">
                <a:solidFill>
                  <a:srgbClr val="FF0000"/>
                </a:solidFill>
              </a:rPr>
            </a:br>
            <a:br>
              <a:rPr lang="en">
                <a:solidFill>
                  <a:srgbClr val="FF0000"/>
                </a:solidFill>
              </a:rPr>
            </a:br>
            <a:br>
              <a:rPr lang="en">
                <a:solidFill>
                  <a:srgbClr val="FF0000"/>
                </a:solidFill>
              </a:rPr>
            </a:br>
            <a:br>
              <a:rPr lang="en">
                <a:solidFill>
                  <a:srgbClr val="FF0000"/>
                </a:solidFill>
              </a:rPr>
            </a:br>
            <a:br>
              <a:rPr lang="en">
                <a:solidFill>
                  <a:srgbClr val="FF0000"/>
                </a:solidFill>
              </a:rPr>
            </a:br>
            <a:endParaRPr lang="en">
              <a:solidFill>
                <a:srgbClr val="FF0000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7224659" y="3687311"/>
            <a:ext cx="598499" cy="706200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200"/>
              <a:t>1111         6666</a:t>
            </a:r>
          </a:p>
        </p:txBody>
      </p:sp>
      <p:sp>
        <p:nvSpPr>
          <p:cNvPr id="216" name="Shape 216"/>
          <p:cNvSpPr/>
          <p:nvPr/>
        </p:nvSpPr>
        <p:spPr>
          <a:xfrm>
            <a:off x="5574000" y="5678858"/>
            <a:ext cx="446700" cy="6251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900"/>
              <a:t>1111</a:t>
            </a:r>
            <a:br>
              <a:rPr lang="en" sz="900"/>
            </a:br>
            <a:r>
              <a:rPr lang="en" sz="900"/>
              <a:t>1112</a:t>
            </a:r>
            <a:br>
              <a:rPr lang="en" sz="900"/>
            </a:br>
            <a:r>
              <a:rPr lang="en" sz="900"/>
              <a:t>1113</a:t>
            </a:r>
          </a:p>
        </p:txBody>
      </p:sp>
      <p:sp>
        <p:nvSpPr>
          <p:cNvPr id="217" name="Shape 217"/>
          <p:cNvSpPr/>
          <p:nvPr/>
        </p:nvSpPr>
        <p:spPr>
          <a:xfrm>
            <a:off x="8314426" y="4579802"/>
            <a:ext cx="640799" cy="847499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br>
              <a:rPr lang="en" sz="1200"/>
            </a:br>
            <a:br>
              <a:rPr lang="en" sz="1200"/>
            </a:br>
            <a:r>
              <a:rPr lang="en" sz="1200"/>
              <a:t>6666</a:t>
            </a:r>
            <a:br>
              <a:rPr lang="en" sz="1200"/>
            </a:br>
            <a:r>
              <a:rPr lang="en" sz="1200"/>
              <a:t>7777</a:t>
            </a:r>
            <a:br>
              <a:rPr lang="en" sz="1200"/>
            </a:br>
            <a:r>
              <a:rPr lang="en" sz="1200"/>
              <a:t>8888</a:t>
            </a:r>
            <a:br>
              <a:rPr lang="en" sz="1200"/>
            </a:br>
            <a:r>
              <a:rPr lang="en" sz="1200"/>
              <a:t>9111</a:t>
            </a:r>
          </a:p>
          <a:p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6459326" y="4523027"/>
            <a:ext cx="598499" cy="847499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br>
              <a:rPr lang="en" sz="1200"/>
            </a:br>
            <a:br>
              <a:rPr lang="en" sz="1200"/>
            </a:br>
            <a:r>
              <a:rPr lang="en" sz="1200"/>
              <a:t>1111</a:t>
            </a:r>
            <a:br>
              <a:rPr lang="en" sz="1200"/>
            </a:br>
            <a:r>
              <a:rPr lang="en" sz="1200"/>
              <a:t>3333</a:t>
            </a:r>
            <a:br>
              <a:rPr lang="en" sz="1200"/>
            </a:br>
            <a:r>
              <a:rPr lang="en" sz="1200"/>
              <a:t>4444</a:t>
            </a:r>
            <a:br>
              <a:rPr lang="en" sz="1200"/>
            </a:br>
            <a:r>
              <a:rPr lang="en" sz="1200"/>
              <a:t>5555</a:t>
            </a:r>
          </a:p>
          <a:p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6085898" y="5678858"/>
            <a:ext cx="446700" cy="6251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800"/>
              <a:t>2121</a:t>
            </a:r>
            <a:br>
              <a:rPr lang="en" sz="800"/>
            </a:br>
            <a:r>
              <a:rPr lang="en" sz="800"/>
              <a:t>2222</a:t>
            </a:r>
            <a:br>
              <a:rPr lang="en" sz="800"/>
            </a:br>
            <a:r>
              <a:rPr lang="en" sz="800"/>
              <a:t>3331</a:t>
            </a:r>
          </a:p>
        </p:txBody>
      </p:sp>
      <p:sp>
        <p:nvSpPr>
          <p:cNvPr id="220" name="Shape 220"/>
          <p:cNvSpPr/>
          <p:nvPr/>
        </p:nvSpPr>
        <p:spPr>
          <a:xfrm>
            <a:off x="8018004" y="5678858"/>
            <a:ext cx="446700" cy="6251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800"/>
              <a:t>6666</a:t>
            </a:r>
            <a:br>
              <a:rPr lang="en" sz="800"/>
            </a:br>
            <a:r>
              <a:rPr lang="en" sz="800"/>
              <a:t>6667</a:t>
            </a:r>
            <a:br>
              <a:rPr lang="en" sz="800"/>
            </a:br>
            <a:r>
              <a:rPr lang="en" sz="800"/>
              <a:t>6668</a:t>
            </a:r>
          </a:p>
        </p:txBody>
      </p:sp>
      <p:sp>
        <p:nvSpPr>
          <p:cNvPr id="221" name="Shape 221"/>
          <p:cNvSpPr/>
          <p:nvPr/>
        </p:nvSpPr>
        <p:spPr>
          <a:xfrm>
            <a:off x="7133856" y="5678858"/>
            <a:ext cx="446700" cy="6251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800"/>
              <a:t>5777</a:t>
            </a:r>
            <a:br>
              <a:rPr lang="en" sz="800"/>
            </a:br>
            <a:r>
              <a:rPr lang="en" sz="800"/>
              <a:t>5778</a:t>
            </a:r>
            <a:br>
              <a:rPr lang="en" sz="800"/>
            </a:br>
            <a:r>
              <a:rPr lang="en" sz="800"/>
              <a:t>6000</a:t>
            </a:r>
          </a:p>
        </p:txBody>
      </p:sp>
      <p:sp>
        <p:nvSpPr>
          <p:cNvPr id="222" name="Shape 222"/>
          <p:cNvSpPr/>
          <p:nvPr/>
        </p:nvSpPr>
        <p:spPr>
          <a:xfrm>
            <a:off x="6611128" y="5678858"/>
            <a:ext cx="446700" cy="6251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800"/>
              <a:t>4999</a:t>
            </a:r>
            <a:br>
              <a:rPr lang="en" sz="800"/>
            </a:br>
            <a:r>
              <a:rPr lang="en" sz="800"/>
              <a:t>5000</a:t>
            </a:r>
            <a:br>
              <a:rPr lang="en" sz="800"/>
            </a:br>
            <a:r>
              <a:rPr lang="en" sz="800"/>
              <a:t>5001</a:t>
            </a:r>
          </a:p>
        </p:txBody>
      </p:sp>
      <p:sp>
        <p:nvSpPr>
          <p:cNvPr id="223" name="Shape 223"/>
          <p:cNvSpPr/>
          <p:nvPr/>
        </p:nvSpPr>
        <p:spPr>
          <a:xfrm>
            <a:off x="9752282" y="5678858"/>
            <a:ext cx="446700" cy="6251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br>
              <a:rPr lang="en" sz="800"/>
            </a:br>
            <a:r>
              <a:rPr lang="en" sz="800"/>
              <a:t>9111</a:t>
            </a:r>
            <a:br>
              <a:rPr lang="en" sz="800"/>
            </a:br>
            <a:r>
              <a:rPr lang="en" sz="800"/>
              <a:t>9112</a:t>
            </a:r>
            <a:br>
              <a:rPr lang="en" sz="800"/>
            </a:br>
            <a:r>
              <a:rPr lang="en" sz="800"/>
              <a:t>9999</a:t>
            </a:r>
            <a:br>
              <a:rPr lang="en" sz="800"/>
            </a:br>
            <a:endParaRPr lang="en" sz="800"/>
          </a:p>
        </p:txBody>
      </p:sp>
      <p:sp>
        <p:nvSpPr>
          <p:cNvPr id="224" name="Shape 224"/>
          <p:cNvSpPr/>
          <p:nvPr/>
        </p:nvSpPr>
        <p:spPr>
          <a:xfrm>
            <a:off x="9203485" y="5678858"/>
            <a:ext cx="446700" cy="6251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800"/>
              <a:t>8888</a:t>
            </a:r>
            <a:br>
              <a:rPr lang="en" sz="800"/>
            </a:br>
            <a:r>
              <a:rPr lang="en" sz="800"/>
              <a:t>8910</a:t>
            </a:r>
            <a:br>
              <a:rPr lang="en" sz="800"/>
            </a:br>
            <a:r>
              <a:rPr lang="en" sz="800"/>
              <a:t>9000</a:t>
            </a:r>
          </a:p>
        </p:txBody>
      </p:sp>
      <p:sp>
        <p:nvSpPr>
          <p:cNvPr id="225" name="Shape 225"/>
          <p:cNvSpPr/>
          <p:nvPr/>
        </p:nvSpPr>
        <p:spPr>
          <a:xfrm>
            <a:off x="8620939" y="5678858"/>
            <a:ext cx="446700" cy="6251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800"/>
              <a:t>7777</a:t>
            </a:r>
            <a:br>
              <a:rPr lang="en" sz="800"/>
            </a:br>
            <a:r>
              <a:rPr lang="en" sz="800"/>
              <a:t>7778</a:t>
            </a:r>
            <a:br>
              <a:rPr lang="en" sz="800"/>
            </a:br>
            <a:r>
              <a:rPr lang="en" sz="800"/>
              <a:t>7779</a:t>
            </a:r>
          </a:p>
        </p:txBody>
      </p:sp>
      <p:cxnSp>
        <p:nvCxnSpPr>
          <p:cNvPr id="226" name="Shape 226"/>
          <p:cNvCxnSpPr>
            <a:stCxn id="212" idx="2"/>
            <a:endCxn id="218" idx="0"/>
          </p:cNvCxnSpPr>
          <p:nvPr/>
        </p:nvCxnSpPr>
        <p:spPr>
          <a:xfrm flipH="1">
            <a:off x="6758608" y="4393511"/>
            <a:ext cx="765300" cy="1296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7" name="Shape 227"/>
          <p:cNvCxnSpPr>
            <a:stCxn id="212" idx="2"/>
            <a:endCxn id="217" idx="0"/>
          </p:cNvCxnSpPr>
          <p:nvPr/>
        </p:nvCxnSpPr>
        <p:spPr>
          <a:xfrm>
            <a:off x="7523909" y="4393511"/>
            <a:ext cx="1110899" cy="1863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8" name="Shape 228"/>
          <p:cNvCxnSpPr>
            <a:stCxn id="218" idx="2"/>
            <a:endCxn id="216" idx="0"/>
          </p:cNvCxnSpPr>
          <p:nvPr/>
        </p:nvCxnSpPr>
        <p:spPr>
          <a:xfrm flipH="1">
            <a:off x="5797374" y="5370526"/>
            <a:ext cx="961200" cy="3084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9" name="Shape 229"/>
          <p:cNvCxnSpPr>
            <a:stCxn id="218" idx="2"/>
            <a:endCxn id="219" idx="0"/>
          </p:cNvCxnSpPr>
          <p:nvPr/>
        </p:nvCxnSpPr>
        <p:spPr>
          <a:xfrm flipH="1">
            <a:off x="6309174" y="5370526"/>
            <a:ext cx="449400" cy="3084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0" name="Shape 230"/>
          <p:cNvCxnSpPr>
            <a:stCxn id="222" idx="0"/>
            <a:endCxn id="218" idx="2"/>
          </p:cNvCxnSpPr>
          <p:nvPr/>
        </p:nvCxnSpPr>
        <p:spPr>
          <a:xfrm rot="10800000">
            <a:off x="6758578" y="5370457"/>
            <a:ext cx="75900" cy="3084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1" name="Shape 231"/>
          <p:cNvCxnSpPr>
            <a:stCxn id="218" idx="2"/>
            <a:endCxn id="221" idx="0"/>
          </p:cNvCxnSpPr>
          <p:nvPr/>
        </p:nvCxnSpPr>
        <p:spPr>
          <a:xfrm>
            <a:off x="6758574" y="5370526"/>
            <a:ext cx="598500" cy="3084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2" name="Shape 232"/>
          <p:cNvCxnSpPr>
            <a:stCxn id="217" idx="2"/>
            <a:endCxn id="224" idx="0"/>
          </p:cNvCxnSpPr>
          <p:nvPr/>
        </p:nvCxnSpPr>
        <p:spPr>
          <a:xfrm>
            <a:off x="8634824" y="5427301"/>
            <a:ext cx="792000" cy="2517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3" name="Shape 233"/>
          <p:cNvCxnSpPr>
            <a:stCxn id="217" idx="2"/>
            <a:endCxn id="225" idx="0"/>
          </p:cNvCxnSpPr>
          <p:nvPr/>
        </p:nvCxnSpPr>
        <p:spPr>
          <a:xfrm>
            <a:off x="8634824" y="5427301"/>
            <a:ext cx="209400" cy="2517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4" name="Shape 234"/>
          <p:cNvCxnSpPr>
            <a:stCxn id="217" idx="2"/>
            <a:endCxn id="220" idx="0"/>
          </p:cNvCxnSpPr>
          <p:nvPr/>
        </p:nvCxnSpPr>
        <p:spPr>
          <a:xfrm flipH="1">
            <a:off x="8241224" y="5427301"/>
            <a:ext cx="393600" cy="2517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5" name="Shape 235"/>
          <p:cNvCxnSpPr>
            <a:stCxn id="217" idx="2"/>
            <a:endCxn id="223" idx="0"/>
          </p:cNvCxnSpPr>
          <p:nvPr/>
        </p:nvCxnSpPr>
        <p:spPr>
          <a:xfrm>
            <a:off x="8634824" y="5427301"/>
            <a:ext cx="1340700" cy="2517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6" name="Shape 236"/>
          <p:cNvCxnSpPr>
            <a:stCxn id="214" idx="0"/>
          </p:cNvCxnSpPr>
          <p:nvPr/>
        </p:nvCxnSpPr>
        <p:spPr>
          <a:xfrm rot="10800000" flipH="1">
            <a:off x="5067037" y="3781187"/>
            <a:ext cx="680400" cy="4581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Clustered vs. Non-Clustered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/>
              <a:t>Clustered Indexes have data in the leaf nodes</a:t>
            </a:r>
          </a:p>
          <a:p>
            <a:r>
              <a:rPr lang="en"/>
              <a:t>Non-Clustered Indexes have pointers to the data in the leaf nodes</a:t>
            </a:r>
          </a:p>
          <a:p>
            <a:r>
              <a:rPr lang="en"/>
              <a:t>The Clustered index determines how the data is stored on disk</a:t>
            </a:r>
          </a:p>
          <a:p>
            <a:r>
              <a:rPr lang="en"/>
              <a:t>Can only have 1 Clustered Index per table</a:t>
            </a:r>
          </a:p>
          <a:p>
            <a:r>
              <a:rPr lang="en"/>
              <a:t>Can have up to 999 Non-Clustered Indexes SQL 2008 and later  or 249 for SQL 2005</a:t>
            </a:r>
          </a:p>
          <a:p>
            <a:r>
              <a:rPr lang="en"/>
              <a:t>Clustered Index is like a Dictionary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Fragmentation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Occurs when pages in an Index "split"</a:t>
            </a:r>
          </a:p>
        </p:txBody>
      </p:sp>
      <p:sp>
        <p:nvSpPr>
          <p:cNvPr id="276" name="Shape 276"/>
          <p:cNvSpPr/>
          <p:nvPr/>
        </p:nvSpPr>
        <p:spPr>
          <a:xfrm>
            <a:off x="4097646" y="2156751"/>
            <a:ext cx="812100" cy="17714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1111</a:t>
            </a:r>
            <a:br>
              <a:rPr lang="en"/>
            </a:br>
            <a:r>
              <a:rPr lang="en"/>
              <a:t>2222</a:t>
            </a:r>
            <a:br>
              <a:rPr lang="en"/>
            </a:br>
            <a:r>
              <a:rPr lang="en"/>
              <a:t>3333</a:t>
            </a:r>
            <a:br>
              <a:rPr lang="en"/>
            </a:br>
            <a:r>
              <a:rPr lang="en"/>
              <a:t>4444</a:t>
            </a:r>
            <a:br>
              <a:rPr lang="en"/>
            </a:br>
            <a:r>
              <a:rPr lang="en"/>
              <a:t>5555</a:t>
            </a:r>
            <a:br>
              <a:rPr lang="en"/>
            </a:br>
            <a:r>
              <a:rPr lang="en"/>
              <a:t>6666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5387276" y="2762851"/>
            <a:ext cx="900635" cy="40349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highlight>
                  <a:srgbClr val="FFFFFF"/>
                </a:highlight>
              </a:rPr>
              <a:t>3334</a:t>
            </a:r>
          </a:p>
        </p:txBody>
      </p:sp>
      <p:cxnSp>
        <p:nvCxnSpPr>
          <p:cNvPr id="278" name="Shape 278"/>
          <p:cNvCxnSpPr>
            <a:stCxn id="277" idx="1"/>
          </p:cNvCxnSpPr>
          <p:nvPr/>
        </p:nvCxnSpPr>
        <p:spPr>
          <a:xfrm flipH="1" flipV="1">
            <a:off x="4513976" y="2897399"/>
            <a:ext cx="873300" cy="6720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79" name="Shape 279"/>
          <p:cNvSpPr/>
          <p:nvPr/>
        </p:nvSpPr>
        <p:spPr>
          <a:xfrm>
            <a:off x="4097646" y="4218651"/>
            <a:ext cx="812100" cy="17714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1111</a:t>
            </a:r>
            <a:br>
              <a:rPr lang="en"/>
            </a:br>
            <a:r>
              <a:rPr lang="en"/>
              <a:t>2222</a:t>
            </a:r>
            <a:br>
              <a:rPr lang="en"/>
            </a:br>
            <a:r>
              <a:rPr lang="en"/>
              <a:t>3333</a:t>
            </a:r>
          </a:p>
          <a:p>
            <a:r>
              <a:rPr lang="en"/>
              <a:t>3334</a:t>
            </a:r>
            <a:br>
              <a:rPr lang="en"/>
            </a:br>
            <a:endParaRPr lang="en"/>
          </a:p>
        </p:txBody>
      </p:sp>
      <p:sp>
        <p:nvSpPr>
          <p:cNvPr id="280" name="Shape 280"/>
          <p:cNvSpPr/>
          <p:nvPr/>
        </p:nvSpPr>
        <p:spPr>
          <a:xfrm>
            <a:off x="4961346" y="4218651"/>
            <a:ext cx="812100" cy="17714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4444</a:t>
            </a:r>
            <a:br>
              <a:rPr lang="en"/>
            </a:br>
            <a:r>
              <a:rPr lang="en"/>
              <a:t>5555</a:t>
            </a:r>
            <a:br>
              <a:rPr lang="en"/>
            </a:br>
            <a:r>
              <a:rPr lang="en"/>
              <a:t>6666</a:t>
            </a:r>
            <a:br>
              <a:rPr lang="en"/>
            </a:br>
            <a:endParaRPr lang="en"/>
          </a:p>
        </p:txBody>
      </p:sp>
      <p:sp>
        <p:nvSpPr>
          <p:cNvPr id="281" name="Shape 281"/>
          <p:cNvSpPr/>
          <p:nvPr/>
        </p:nvSpPr>
        <p:spPr>
          <a:xfrm>
            <a:off x="1805376" y="2577276"/>
            <a:ext cx="2156099" cy="2871599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200">
                <a:highlight>
                  <a:srgbClr val="FFFFFF"/>
                </a:highlight>
              </a:rPr>
              <a:t>Page Splits to accommodate</a:t>
            </a:r>
            <a:br>
              <a:rPr lang="en" sz="1200">
                <a:highlight>
                  <a:srgbClr val="FFFFFF"/>
                </a:highlight>
              </a:rPr>
            </a:br>
            <a:r>
              <a:rPr lang="en" sz="1200">
                <a:highlight>
                  <a:srgbClr val="FFFFFF"/>
                </a:highlight>
              </a:rPr>
              <a:t>new row since the other page was full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6137576" y="5017025"/>
            <a:ext cx="856766" cy="637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highlight>
                  <a:srgbClr val="FFFFFF"/>
                </a:highlight>
              </a:rPr>
              <a:t>6667</a:t>
            </a:r>
            <a:br>
              <a:rPr lang="en" dirty="0">
                <a:highlight>
                  <a:srgbClr val="FFFFFF"/>
                </a:highlight>
              </a:rPr>
            </a:br>
            <a:r>
              <a:rPr lang="en" dirty="0">
                <a:highlight>
                  <a:srgbClr val="FFFFFF"/>
                </a:highlight>
              </a:rPr>
              <a:t>6668</a:t>
            </a:r>
          </a:p>
        </p:txBody>
      </p:sp>
      <p:cxnSp>
        <p:nvCxnSpPr>
          <p:cNvPr id="283" name="Shape 283"/>
          <p:cNvCxnSpPr/>
          <p:nvPr/>
        </p:nvCxnSpPr>
        <p:spPr>
          <a:xfrm rot="10800000">
            <a:off x="5264276" y="5250301"/>
            <a:ext cx="873299" cy="67199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84" name="Shape 284"/>
          <p:cNvSpPr/>
          <p:nvPr/>
        </p:nvSpPr>
        <p:spPr>
          <a:xfrm>
            <a:off x="5875951" y="4264675"/>
            <a:ext cx="2291699" cy="82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200" dirty="0">
                <a:highlight>
                  <a:srgbClr val="FFFFFF"/>
                </a:highlight>
              </a:rPr>
              <a:t>No page split since there is enough space</a:t>
            </a:r>
          </a:p>
        </p:txBody>
      </p:sp>
      <p:sp>
        <p:nvSpPr>
          <p:cNvPr id="285" name="Shape 285"/>
          <p:cNvSpPr/>
          <p:nvPr/>
        </p:nvSpPr>
        <p:spPr>
          <a:xfrm>
            <a:off x="8167496" y="4264676"/>
            <a:ext cx="812100" cy="17714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1111</a:t>
            </a:r>
            <a:br>
              <a:rPr lang="en"/>
            </a:br>
            <a:r>
              <a:rPr lang="en"/>
              <a:t>2222</a:t>
            </a:r>
            <a:br>
              <a:rPr lang="en"/>
            </a:br>
            <a:r>
              <a:rPr lang="en"/>
              <a:t>3333</a:t>
            </a:r>
          </a:p>
          <a:p>
            <a:r>
              <a:rPr lang="en"/>
              <a:t>3334</a:t>
            </a:r>
            <a:br>
              <a:rPr lang="en"/>
            </a:br>
            <a:endParaRPr lang="en"/>
          </a:p>
        </p:txBody>
      </p:sp>
      <p:sp>
        <p:nvSpPr>
          <p:cNvPr id="286" name="Shape 286"/>
          <p:cNvSpPr/>
          <p:nvPr/>
        </p:nvSpPr>
        <p:spPr>
          <a:xfrm>
            <a:off x="9368546" y="4264676"/>
            <a:ext cx="812100" cy="17714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4444</a:t>
            </a:r>
            <a:br>
              <a:rPr lang="en"/>
            </a:br>
            <a:r>
              <a:rPr lang="en"/>
              <a:t>5555</a:t>
            </a:r>
            <a:br>
              <a:rPr lang="en"/>
            </a:br>
            <a:r>
              <a:rPr lang="en"/>
              <a:t>6666</a:t>
            </a:r>
            <a:br>
              <a:rPr lang="en"/>
            </a:br>
            <a:r>
              <a:rPr lang="en"/>
              <a:t>6667</a:t>
            </a:r>
            <a:br>
              <a:rPr lang="en"/>
            </a:br>
            <a:r>
              <a:rPr lang="en"/>
              <a:t>6668</a:t>
            </a:r>
            <a:br>
              <a:rPr lang="en"/>
            </a:br>
            <a:endParaRPr lang="en"/>
          </a:p>
        </p:txBody>
      </p:sp>
      <p:sp>
        <p:nvSpPr>
          <p:cNvPr id="287" name="Shape 287"/>
          <p:cNvSpPr txBox="1"/>
          <p:nvPr/>
        </p:nvSpPr>
        <p:spPr>
          <a:xfrm>
            <a:off x="7037724" y="2293426"/>
            <a:ext cx="3142921" cy="40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C00000"/>
                </a:solidFill>
                <a:highlight>
                  <a:srgbClr val="FFFFFF"/>
                </a:highlight>
              </a:rPr>
              <a:t>For this example, data pages can only fit 6 records per page</a:t>
            </a:r>
          </a:p>
        </p:txBody>
      </p:sp>
      <p:cxnSp>
        <p:nvCxnSpPr>
          <p:cNvPr id="288" name="Shape 288"/>
          <p:cNvCxnSpPr>
            <a:stCxn id="286" idx="1"/>
            <a:endCxn id="285" idx="3"/>
          </p:cNvCxnSpPr>
          <p:nvPr/>
        </p:nvCxnSpPr>
        <p:spPr>
          <a:xfrm rot="10800000">
            <a:off x="8979746" y="5150424"/>
            <a:ext cx="3888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lg" len="lg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Fragmentation</a:t>
            </a:r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5" name="Shape 295"/>
          <p:cNvSpPr/>
          <p:nvPr/>
        </p:nvSpPr>
        <p:spPr>
          <a:xfrm>
            <a:off x="1981196" y="2393351"/>
            <a:ext cx="812100" cy="17714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1111</a:t>
            </a:r>
            <a:br>
              <a:rPr lang="en"/>
            </a:br>
            <a:r>
              <a:rPr lang="en"/>
              <a:t>2222</a:t>
            </a:r>
            <a:br>
              <a:rPr lang="en"/>
            </a:br>
            <a:r>
              <a:rPr lang="en"/>
              <a:t>3333</a:t>
            </a:r>
          </a:p>
          <a:p>
            <a:r>
              <a:rPr lang="en"/>
              <a:t>3334</a:t>
            </a:r>
            <a:br>
              <a:rPr lang="en"/>
            </a:br>
            <a:endParaRPr lang="en"/>
          </a:p>
        </p:txBody>
      </p:sp>
      <p:sp>
        <p:nvSpPr>
          <p:cNvPr id="296" name="Shape 296"/>
          <p:cNvSpPr/>
          <p:nvPr/>
        </p:nvSpPr>
        <p:spPr>
          <a:xfrm>
            <a:off x="2854771" y="2393351"/>
            <a:ext cx="812100" cy="17714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4444</a:t>
            </a:r>
            <a:br>
              <a:rPr lang="en"/>
            </a:br>
            <a:r>
              <a:rPr lang="en"/>
              <a:t>5555</a:t>
            </a:r>
            <a:br>
              <a:rPr lang="en"/>
            </a:br>
            <a:r>
              <a:rPr lang="en"/>
              <a:t>6666</a:t>
            </a:r>
            <a:br>
              <a:rPr lang="en"/>
            </a:br>
            <a:r>
              <a:rPr lang="en"/>
              <a:t>6667</a:t>
            </a:r>
            <a:br>
              <a:rPr lang="en"/>
            </a:br>
            <a:r>
              <a:rPr lang="en"/>
              <a:t>6668</a:t>
            </a:r>
            <a:br>
              <a:rPr lang="en"/>
            </a:br>
            <a:endParaRPr lang="en"/>
          </a:p>
        </p:txBody>
      </p:sp>
      <p:sp>
        <p:nvSpPr>
          <p:cNvPr id="297" name="Shape 297"/>
          <p:cNvSpPr txBox="1"/>
          <p:nvPr/>
        </p:nvSpPr>
        <p:spPr>
          <a:xfrm>
            <a:off x="1981201" y="4306576"/>
            <a:ext cx="999066" cy="104729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highlight>
                  <a:srgbClr val="FFFFFF"/>
                </a:highlight>
              </a:rPr>
              <a:t>1234</a:t>
            </a:r>
            <a:br>
              <a:rPr lang="en" dirty="0">
                <a:highlight>
                  <a:srgbClr val="FFFFFF"/>
                </a:highlight>
              </a:rPr>
            </a:br>
            <a:r>
              <a:rPr lang="en" dirty="0">
                <a:highlight>
                  <a:srgbClr val="FFFFFF"/>
                </a:highlight>
              </a:rPr>
              <a:t>1235</a:t>
            </a:r>
            <a:br>
              <a:rPr lang="en" dirty="0">
                <a:highlight>
                  <a:srgbClr val="FFFFFF"/>
                </a:highlight>
              </a:rPr>
            </a:br>
            <a:r>
              <a:rPr lang="en" dirty="0">
                <a:highlight>
                  <a:srgbClr val="FFFFFF"/>
                </a:highlight>
              </a:rPr>
              <a:t>1236</a:t>
            </a:r>
            <a:br>
              <a:rPr lang="en" dirty="0">
                <a:highlight>
                  <a:srgbClr val="FFFFFF"/>
                </a:highlight>
              </a:rPr>
            </a:br>
            <a:r>
              <a:rPr lang="en" dirty="0">
                <a:highlight>
                  <a:srgbClr val="FFFFFF"/>
                </a:highlight>
              </a:rPr>
              <a:t>1237</a:t>
            </a:r>
          </a:p>
        </p:txBody>
      </p:sp>
      <p:cxnSp>
        <p:nvCxnSpPr>
          <p:cNvPr id="298" name="Shape 298"/>
          <p:cNvCxnSpPr>
            <a:stCxn id="297" idx="0"/>
          </p:cNvCxnSpPr>
          <p:nvPr/>
        </p:nvCxnSpPr>
        <p:spPr>
          <a:xfrm flipH="1" flipV="1">
            <a:off x="2321550" y="3531976"/>
            <a:ext cx="159184" cy="774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99" name="Shape 299"/>
          <p:cNvSpPr/>
          <p:nvPr/>
        </p:nvSpPr>
        <p:spPr>
          <a:xfrm>
            <a:off x="3802875" y="2864650"/>
            <a:ext cx="1064700" cy="82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200">
              <a:highlight>
                <a:srgbClr val="FFFFFF"/>
              </a:highlight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5159171" y="2008401"/>
            <a:ext cx="812100" cy="17714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1111</a:t>
            </a:r>
            <a:br>
              <a:rPr lang="en"/>
            </a:br>
            <a:r>
              <a:rPr lang="en"/>
              <a:t>1234</a:t>
            </a:r>
            <a:br>
              <a:rPr lang="en"/>
            </a:br>
            <a:r>
              <a:rPr lang="en"/>
              <a:t>1235</a:t>
            </a:r>
            <a:br>
              <a:rPr lang="en"/>
            </a:br>
            <a:r>
              <a:rPr lang="en"/>
              <a:t>1236</a:t>
            </a:r>
            <a:br>
              <a:rPr lang="en"/>
            </a:br>
            <a:r>
              <a:rPr lang="en"/>
              <a:t>1237</a:t>
            </a:r>
            <a:br>
              <a:rPr lang="en"/>
            </a:br>
            <a:r>
              <a:rPr lang="en"/>
              <a:t>2222</a:t>
            </a:r>
            <a:br>
              <a:rPr lang="en"/>
            </a:br>
            <a:endParaRPr lang="en"/>
          </a:p>
        </p:txBody>
      </p:sp>
      <p:sp>
        <p:nvSpPr>
          <p:cNvPr id="301" name="Shape 301"/>
          <p:cNvSpPr/>
          <p:nvPr/>
        </p:nvSpPr>
        <p:spPr>
          <a:xfrm>
            <a:off x="6413234" y="2008401"/>
            <a:ext cx="812100" cy="17714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4444</a:t>
            </a:r>
            <a:br>
              <a:rPr lang="en"/>
            </a:br>
            <a:r>
              <a:rPr lang="en"/>
              <a:t>5555</a:t>
            </a:r>
            <a:br>
              <a:rPr lang="en"/>
            </a:br>
            <a:r>
              <a:rPr lang="en"/>
              <a:t>6666</a:t>
            </a:r>
            <a:br>
              <a:rPr lang="en"/>
            </a:br>
            <a:r>
              <a:rPr lang="en"/>
              <a:t>6667</a:t>
            </a:r>
            <a:br>
              <a:rPr lang="en"/>
            </a:br>
            <a:r>
              <a:rPr lang="en"/>
              <a:t>6668</a:t>
            </a:r>
            <a:br>
              <a:rPr lang="en"/>
            </a:br>
            <a:endParaRPr lang="en"/>
          </a:p>
        </p:txBody>
      </p:sp>
      <p:sp>
        <p:nvSpPr>
          <p:cNvPr id="302" name="Shape 302"/>
          <p:cNvSpPr/>
          <p:nvPr/>
        </p:nvSpPr>
        <p:spPr>
          <a:xfrm>
            <a:off x="5786196" y="4370651"/>
            <a:ext cx="812100" cy="17714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br>
              <a:rPr lang="en"/>
            </a:br>
            <a:r>
              <a:rPr lang="en"/>
              <a:t>3333</a:t>
            </a:r>
          </a:p>
          <a:p>
            <a:r>
              <a:rPr lang="en"/>
              <a:t>3334</a:t>
            </a:r>
            <a:br>
              <a:rPr lang="en"/>
            </a:br>
            <a:endParaRPr lang="en"/>
          </a:p>
        </p:txBody>
      </p:sp>
      <p:cxnSp>
        <p:nvCxnSpPr>
          <p:cNvPr id="303" name="Shape 303"/>
          <p:cNvCxnSpPr>
            <a:stCxn id="302" idx="0"/>
            <a:endCxn id="300" idx="2"/>
          </p:cNvCxnSpPr>
          <p:nvPr/>
        </p:nvCxnSpPr>
        <p:spPr>
          <a:xfrm rot="10800000">
            <a:off x="5565246" y="3779950"/>
            <a:ext cx="627000" cy="590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304" name="Shape 304"/>
          <p:cNvCxnSpPr>
            <a:stCxn id="302" idx="0"/>
            <a:endCxn id="301" idx="2"/>
          </p:cNvCxnSpPr>
          <p:nvPr/>
        </p:nvCxnSpPr>
        <p:spPr>
          <a:xfrm rot="10800000" flipH="1">
            <a:off x="6192246" y="3779950"/>
            <a:ext cx="627000" cy="590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305" name="Shape 305"/>
          <p:cNvSpPr txBox="1"/>
          <p:nvPr/>
        </p:nvSpPr>
        <p:spPr>
          <a:xfrm>
            <a:off x="7186750" y="2055051"/>
            <a:ext cx="2717700" cy="40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highlight>
                  <a:srgbClr val="FFFFFF"/>
                </a:highlight>
              </a:rPr>
              <a:t>Pages are now out of order and require maintenance.</a:t>
            </a:r>
          </a:p>
        </p:txBody>
      </p:sp>
      <p:cxnSp>
        <p:nvCxnSpPr>
          <p:cNvPr id="306" name="Shape 306"/>
          <p:cNvCxnSpPr>
            <a:stCxn id="301" idx="1"/>
            <a:endCxn id="300" idx="3"/>
          </p:cNvCxnSpPr>
          <p:nvPr/>
        </p:nvCxnSpPr>
        <p:spPr>
          <a:xfrm rot="10800000">
            <a:off x="5971334" y="2894149"/>
            <a:ext cx="4419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lg" len="lg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Fill Factor</a:t>
            </a:r>
          </a:p>
        </p:txBody>
      </p:sp>
      <p:sp>
        <p:nvSpPr>
          <p:cNvPr id="312" name="Shape 31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Determines how full the index page will be upon creation or after maintenance</a:t>
            </a:r>
          </a:p>
          <a:p>
            <a:r>
              <a:rPr lang="en-US" dirty="0"/>
              <a:t>Default is set to 0 (i.e. 100% full)</a:t>
            </a:r>
          </a:p>
          <a:p>
            <a:r>
              <a:rPr lang="en-US" dirty="0"/>
              <a:t>Fill Factor is also known as density</a:t>
            </a:r>
          </a:p>
          <a:p>
            <a:r>
              <a:rPr lang="en-US" dirty="0"/>
              <a:t>Example: Set fill factor to 50, 50% of the page will be empty and reserved for new records</a:t>
            </a:r>
          </a:p>
          <a:p>
            <a:endParaRPr lang="en-US" dirty="0"/>
          </a:p>
        </p:txBody>
      </p:sp>
      <p:sp>
        <p:nvSpPr>
          <p:cNvPr id="313" name="Shape 313"/>
          <p:cNvSpPr/>
          <p:nvPr/>
        </p:nvSpPr>
        <p:spPr>
          <a:xfrm>
            <a:off x="8943121" y="4939001"/>
            <a:ext cx="812100" cy="17714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1111</a:t>
            </a:r>
            <a:br>
              <a:rPr lang="en"/>
            </a:br>
            <a:r>
              <a:rPr lang="en"/>
              <a:t>2222</a:t>
            </a:r>
            <a:br>
              <a:rPr lang="en"/>
            </a:br>
            <a:r>
              <a:rPr lang="en"/>
              <a:t>3333</a:t>
            </a:r>
            <a:br>
              <a:rPr lang="en"/>
            </a:br>
            <a:r>
              <a:rPr lang="en"/>
              <a:t>4444</a:t>
            </a:r>
            <a:br>
              <a:rPr lang="en"/>
            </a:br>
            <a:r>
              <a:rPr lang="en"/>
              <a:t>5555</a:t>
            </a:r>
            <a:br>
              <a:rPr lang="en"/>
            </a:br>
            <a:r>
              <a:rPr lang="en"/>
              <a:t>6666</a:t>
            </a:r>
          </a:p>
        </p:txBody>
      </p:sp>
      <p:sp>
        <p:nvSpPr>
          <p:cNvPr id="314" name="Shape 314"/>
          <p:cNvSpPr/>
          <p:nvPr/>
        </p:nvSpPr>
        <p:spPr>
          <a:xfrm>
            <a:off x="4682496" y="4939001"/>
            <a:ext cx="812100" cy="17714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1111</a:t>
            </a:r>
            <a:br>
              <a:rPr lang="en"/>
            </a:br>
            <a:r>
              <a:rPr lang="en"/>
              <a:t>2222</a:t>
            </a:r>
            <a:br>
              <a:rPr lang="en"/>
            </a:br>
            <a:r>
              <a:rPr lang="en"/>
              <a:t>3333</a:t>
            </a:r>
            <a:br>
              <a:rPr lang="en"/>
            </a:br>
            <a:endParaRPr lang="en"/>
          </a:p>
        </p:txBody>
      </p:sp>
      <p:sp>
        <p:nvSpPr>
          <p:cNvPr id="315" name="Shape 315"/>
          <p:cNvSpPr txBox="1"/>
          <p:nvPr/>
        </p:nvSpPr>
        <p:spPr>
          <a:xfrm>
            <a:off x="3140201" y="5623001"/>
            <a:ext cx="1490699" cy="40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highlight>
                  <a:srgbClr val="FFFFFF"/>
                </a:highlight>
              </a:rPr>
              <a:t>50% Fill Factor: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6992100" y="5623001"/>
            <a:ext cx="1722000" cy="40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highlight>
                  <a:srgbClr val="FFFFFF"/>
                </a:highlight>
              </a:rPr>
              <a:t>100% Fill Factor:</a:t>
            </a:r>
          </a:p>
        </p:txBody>
      </p:sp>
      <p:sp>
        <p:nvSpPr>
          <p:cNvPr id="317" name="Shape 317"/>
          <p:cNvSpPr/>
          <p:nvPr/>
        </p:nvSpPr>
        <p:spPr>
          <a:xfrm>
            <a:off x="5546196" y="4939001"/>
            <a:ext cx="812100" cy="17714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4444</a:t>
            </a:r>
            <a:br>
              <a:rPr lang="en"/>
            </a:br>
            <a:r>
              <a:rPr lang="en"/>
              <a:t>5555</a:t>
            </a:r>
            <a:br>
              <a:rPr lang="en"/>
            </a:br>
            <a:r>
              <a:rPr lang="en"/>
              <a:t>6666</a:t>
            </a:r>
            <a:br>
              <a:rPr lang="en"/>
            </a:br>
            <a:endParaRPr lang="en"/>
          </a:p>
        </p:txBody>
      </p:sp>
      <p:sp>
        <p:nvSpPr>
          <p:cNvPr id="318" name="Shape 318"/>
          <p:cNvSpPr txBox="1"/>
          <p:nvPr/>
        </p:nvSpPr>
        <p:spPr>
          <a:xfrm>
            <a:off x="1863950" y="4990976"/>
            <a:ext cx="2717700" cy="40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highlight>
                  <a:srgbClr val="FFFFFF"/>
                </a:highlight>
              </a:rPr>
              <a:t>For this example, data pages can only fit 6 records per page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Padding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/>
              <a:t>PAD_INDEX ON - applies fill factor to all layers of index (except the root)</a:t>
            </a:r>
          </a:p>
          <a:p>
            <a:r>
              <a:rPr lang="en"/>
              <a:t>By default this is off and fill factor only affects leaf nodes</a:t>
            </a:r>
          </a:p>
          <a:p>
            <a:r>
              <a:rPr lang="en"/>
              <a:t>Fill Factor will cause the index to use more space</a:t>
            </a:r>
          </a:p>
          <a:p>
            <a:r>
              <a:rPr lang="en"/>
              <a:t>In general, Fill Factor of 100% is useful for tables with very few data modifications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Padding and Fill-Factor</a:t>
            </a:r>
          </a:p>
        </p:txBody>
      </p:sp>
      <p:sp>
        <p:nvSpPr>
          <p:cNvPr id="336" name="Shape 336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dirty="0"/>
              <a:t>Demo - T-SQL and SSMS</a:t>
            </a:r>
          </a:p>
        </p:txBody>
      </p:sp>
    </p:spTree>
    <p:extLst>
      <p:ext uri="{BB962C8B-B14F-4D97-AF65-F5344CB8AC3E}">
        <p14:creationId xmlns:p14="http://schemas.microsoft.com/office/powerpoint/2010/main" val="388400846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Index Maintenance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/>
              <a:t>Essential to removing fragmentation and maintaining index performance</a:t>
            </a:r>
          </a:p>
          <a:p>
            <a:r>
              <a:rPr lang="en"/>
              <a:t>Rebuild</a:t>
            </a:r>
          </a:p>
          <a:p>
            <a:r>
              <a:rPr lang="en"/>
              <a:t>	Basically, drops and recreates the index</a:t>
            </a:r>
          </a:p>
          <a:p>
            <a:r>
              <a:rPr lang="en"/>
              <a:t>	Online available in Enterprise Edition</a:t>
            </a:r>
          </a:p>
          <a:p>
            <a:r>
              <a:rPr lang="en"/>
              <a:t>Reorganize</a:t>
            </a:r>
          </a:p>
          <a:p>
            <a:r>
              <a:rPr lang="en"/>
              <a:t>	Reorganizes the index pages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Index Maintenance</a:t>
            </a:r>
          </a:p>
        </p:txBody>
      </p:sp>
      <p:sp>
        <p:nvSpPr>
          <p:cNvPr id="336" name="Shape 336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dirty="0"/>
              <a:t>Demo - T-SQL and SSMS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Agenda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the purpose of an Index?</a:t>
            </a:r>
          </a:p>
          <a:p>
            <a:r>
              <a:rPr lang="en-US"/>
              <a:t>Heaps and the B-Tree Structure</a:t>
            </a:r>
          </a:p>
          <a:p>
            <a:r>
              <a:rPr lang="en-US"/>
              <a:t>Non-Clustered Indexes and Optimizing Queries</a:t>
            </a:r>
          </a:p>
          <a:p>
            <a:r>
              <a:rPr lang="en-US"/>
              <a:t>Clustered vs. Non-Clustered Index</a:t>
            </a:r>
          </a:p>
          <a:p>
            <a:r>
              <a:rPr lang="en-US"/>
              <a:t>Creating Indexes</a:t>
            </a:r>
          </a:p>
          <a:p>
            <a:r>
              <a:rPr lang="en-US"/>
              <a:t>Fragmentation</a:t>
            </a:r>
          </a:p>
          <a:p>
            <a:r>
              <a:rPr lang="en-US"/>
              <a:t>Fill Factor and Padding</a:t>
            </a:r>
          </a:p>
          <a:p>
            <a:r>
              <a:rPr lang="en-US"/>
              <a:t>Maintenance</a:t>
            </a:r>
          </a:p>
          <a:p>
            <a:r>
              <a:rPr lang="en-US"/>
              <a:t>Benefits/Drawbacks of Indexes</a:t>
            </a:r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Benefits of Indexes	</a:t>
            </a:r>
          </a:p>
        </p:txBody>
      </p:sp>
      <p:sp>
        <p:nvSpPr>
          <p:cNvPr id="342" name="Shape 34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/>
              <a:t>Faster record retrieval when done properly</a:t>
            </a:r>
          </a:p>
          <a:p>
            <a:r>
              <a:rPr lang="en"/>
              <a:t>Can separate Index from table on storage to improve performance</a:t>
            </a:r>
          </a:p>
          <a:p>
            <a:r>
              <a:rPr lang="en"/>
              <a:t>As a side effect they can help with Blocking transactions - data can be read from Covering Index and not have to touch base table</a:t>
            </a:r>
          </a:p>
          <a:p>
            <a:r>
              <a:rPr lang="en"/>
              <a:t>Can create indexes on views to further improve performance</a:t>
            </a:r>
          </a:p>
          <a:p>
            <a:r>
              <a:rPr lang="en"/>
              <a:t>Best for tables with little data modification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Drawbacks of Indexes</a:t>
            </a:r>
          </a:p>
        </p:txBody>
      </p:sp>
      <p:sp>
        <p:nvSpPr>
          <p:cNvPr id="348" name="Shape 348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/>
              <a:t>Takes up storage space</a:t>
            </a:r>
          </a:p>
          <a:p>
            <a:r>
              <a:rPr lang="en"/>
              <a:t>Can make inserts slower</a:t>
            </a:r>
          </a:p>
          <a:p>
            <a:r>
              <a:rPr lang="en"/>
              <a:t>Page splitting can cause fragmentation, which slows down indexes thus eliminating and advantages</a:t>
            </a:r>
          </a:p>
          <a:p>
            <a:r>
              <a:rPr lang="en"/>
              <a:t>Over-indexing or using columns with poor selectivity (example would be Gender)</a:t>
            </a:r>
          </a:p>
          <a:p>
            <a:r>
              <a:rPr lang="en"/>
              <a:t>*Selectivity is also known as density and is a value measured between 0-1, lower than 0.1 being an index with good selectivity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Purpose of an Index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store data in an organized fashion</a:t>
            </a:r>
          </a:p>
          <a:p>
            <a:r>
              <a:rPr lang="en-US"/>
              <a:t>This allows for faster querying of data</a:t>
            </a:r>
          </a:p>
          <a:p>
            <a:r>
              <a:rPr lang="en-US"/>
              <a:t>Additionally, allows for faster querying with joins where join columns are indexed</a:t>
            </a:r>
          </a:p>
          <a:p>
            <a:endParaRPr lang="en-US"/>
          </a:p>
          <a:p>
            <a:r>
              <a:rPr lang="en-US"/>
              <a:t>It's all about making queries faster!</a:t>
            </a:r>
          </a:p>
          <a:p>
            <a:r>
              <a:rPr lang="en-US"/>
              <a:t>However, understand that indexes may make reads faster but writes will be slower</a:t>
            </a: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Heap - Table without Clustered Index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/>
              <a:t>Tables that do not have a clustered index</a:t>
            </a:r>
          </a:p>
          <a:p>
            <a:r>
              <a:rPr lang="en"/>
              <a:t>Data is not organized on data pages, and therefore not organized on disk</a:t>
            </a:r>
          </a:p>
          <a:p>
            <a:r>
              <a:rPr lang="en"/>
              <a:t>Entire tables need to be scanned for data to be found</a:t>
            </a:r>
          </a:p>
        </p:txBody>
      </p:sp>
      <p:sp>
        <p:nvSpPr>
          <p:cNvPr id="94" name="Shape 94"/>
          <p:cNvSpPr/>
          <p:nvPr/>
        </p:nvSpPr>
        <p:spPr>
          <a:xfrm>
            <a:off x="1762350" y="4402075"/>
            <a:ext cx="8872200" cy="2279100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>
              <a:solidFill>
                <a:srgbClr val="FF0000"/>
              </a:solidFill>
            </a:endParaRPr>
          </a:p>
          <a:p>
            <a:pPr algn="ctr"/>
            <a:br>
              <a:rPr lang="en">
                <a:solidFill>
                  <a:srgbClr val="FF0000"/>
                </a:solidFill>
              </a:rPr>
            </a:br>
            <a:br>
              <a:rPr lang="en">
                <a:solidFill>
                  <a:srgbClr val="FF0000"/>
                </a:solidFill>
              </a:rPr>
            </a:br>
            <a:br>
              <a:rPr lang="en">
                <a:solidFill>
                  <a:srgbClr val="FF0000"/>
                </a:solidFill>
              </a:rPr>
            </a:br>
            <a:br>
              <a:rPr lang="en">
                <a:solidFill>
                  <a:srgbClr val="FF0000"/>
                </a:solidFill>
              </a:rPr>
            </a:br>
            <a:endParaRPr lang="en">
              <a:solidFill>
                <a:srgbClr val="FF0000"/>
              </a:solidFill>
            </a:endParaRPr>
          </a:p>
        </p:txBody>
      </p:sp>
      <p:sp>
        <p:nvSpPr>
          <p:cNvPr id="95" name="Shape 95"/>
          <p:cNvSpPr/>
          <p:nvPr/>
        </p:nvSpPr>
        <p:spPr>
          <a:xfrm>
            <a:off x="9419450" y="5311250"/>
            <a:ext cx="412800" cy="674700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b="1"/>
              <a:t>A </a:t>
            </a:r>
            <a:r>
              <a:rPr lang="en"/>
              <a:t>   I</a:t>
            </a:r>
          </a:p>
        </p:txBody>
      </p:sp>
      <p:sp>
        <p:nvSpPr>
          <p:cNvPr id="96" name="Shape 96"/>
          <p:cNvSpPr/>
          <p:nvPr/>
        </p:nvSpPr>
        <p:spPr>
          <a:xfrm>
            <a:off x="2256825" y="5341250"/>
            <a:ext cx="546299" cy="674700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C </a:t>
            </a:r>
            <a:br>
              <a:rPr lang="en"/>
            </a:br>
            <a:r>
              <a:rPr lang="en"/>
              <a:t>D </a:t>
            </a:r>
            <a:br>
              <a:rPr lang="en"/>
            </a:br>
            <a:r>
              <a:rPr lang="en"/>
              <a:t>E</a:t>
            </a:r>
          </a:p>
        </p:txBody>
      </p:sp>
      <p:sp>
        <p:nvSpPr>
          <p:cNvPr id="97" name="Shape 97"/>
          <p:cNvSpPr/>
          <p:nvPr/>
        </p:nvSpPr>
        <p:spPr>
          <a:xfrm>
            <a:off x="5942713" y="5311250"/>
            <a:ext cx="452999" cy="734700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J K L</a:t>
            </a:r>
          </a:p>
        </p:txBody>
      </p:sp>
      <p:sp>
        <p:nvSpPr>
          <p:cNvPr id="98" name="Shape 98"/>
          <p:cNvSpPr/>
          <p:nvPr/>
        </p:nvSpPr>
        <p:spPr>
          <a:xfrm>
            <a:off x="8020013" y="5281250"/>
            <a:ext cx="452999" cy="734700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H </a:t>
            </a:r>
            <a:r>
              <a:rPr lang="en" b="1"/>
              <a:t>B</a:t>
            </a:r>
          </a:p>
        </p:txBody>
      </p:sp>
      <p:sp>
        <p:nvSpPr>
          <p:cNvPr id="99" name="Shape 99"/>
          <p:cNvSpPr/>
          <p:nvPr/>
        </p:nvSpPr>
        <p:spPr>
          <a:xfrm>
            <a:off x="4055551" y="5311250"/>
            <a:ext cx="545999" cy="734700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F  G</a:t>
            </a:r>
          </a:p>
        </p:txBody>
      </p:sp>
      <p:sp>
        <p:nvSpPr>
          <p:cNvPr id="100" name="Shape 100"/>
          <p:cNvSpPr/>
          <p:nvPr/>
        </p:nvSpPr>
        <p:spPr>
          <a:xfrm>
            <a:off x="3116324" y="5311250"/>
            <a:ext cx="546299" cy="734700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W X Y Z</a:t>
            </a:r>
          </a:p>
        </p:txBody>
      </p:sp>
      <p:sp>
        <p:nvSpPr>
          <p:cNvPr id="101" name="Shape 101"/>
          <p:cNvSpPr/>
          <p:nvPr/>
        </p:nvSpPr>
        <p:spPr>
          <a:xfrm>
            <a:off x="6910863" y="5247950"/>
            <a:ext cx="545999" cy="801300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S T U V</a:t>
            </a:r>
          </a:p>
        </p:txBody>
      </p:sp>
      <p:sp>
        <p:nvSpPr>
          <p:cNvPr id="102" name="Shape 102"/>
          <p:cNvSpPr/>
          <p:nvPr/>
        </p:nvSpPr>
        <p:spPr>
          <a:xfrm>
            <a:off x="4974151" y="5311250"/>
            <a:ext cx="625199" cy="674700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M N O P Q R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9/8322/7983928912_e6c83bbee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36" y="770154"/>
            <a:ext cx="8744705" cy="524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Clustered Index</a:t>
            </a:r>
          </a:p>
        </p:txBody>
      </p:sp>
    </p:spTree>
    <p:extLst>
      <p:ext uri="{BB962C8B-B14F-4D97-AF65-F5344CB8AC3E}">
        <p14:creationId xmlns:p14="http://schemas.microsoft.com/office/powerpoint/2010/main" val="3243369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1795850" y="5002200"/>
            <a:ext cx="8872200" cy="1696500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>
              <a:solidFill>
                <a:srgbClr val="FF0000"/>
              </a:solidFill>
            </a:endParaRPr>
          </a:p>
          <a:p>
            <a:pPr algn="ctr"/>
            <a:endParaRPr>
              <a:solidFill>
                <a:srgbClr val="FF0000"/>
              </a:solidFill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B-Tree Structure </a:t>
            </a:r>
            <a:br>
              <a:rPr lang="en" dirty="0"/>
            </a:br>
            <a:r>
              <a:rPr lang="en" dirty="0"/>
              <a:t>Clustered Index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B-Tree means Balanced Tree</a:t>
            </a:r>
          </a:p>
          <a:p>
            <a:endParaRPr lang="en-US" dirty="0"/>
          </a:p>
        </p:txBody>
      </p:sp>
      <p:sp>
        <p:nvSpPr>
          <p:cNvPr id="110" name="Shape 110"/>
          <p:cNvSpPr/>
          <p:nvPr/>
        </p:nvSpPr>
        <p:spPr>
          <a:xfrm>
            <a:off x="5978101" y="2477725"/>
            <a:ext cx="837599" cy="1026600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200"/>
              <a:t>1111         6666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2441275" y="2937925"/>
            <a:ext cx="2005800" cy="46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chemeClr val="tx2"/>
                </a:solidFill>
              </a:rPr>
              <a:t>Root</a:t>
            </a:r>
          </a:p>
        </p:txBody>
      </p:sp>
      <p:sp>
        <p:nvSpPr>
          <p:cNvPr id="112" name="Shape 112"/>
          <p:cNvSpPr/>
          <p:nvPr/>
        </p:nvSpPr>
        <p:spPr>
          <a:xfrm>
            <a:off x="3625805" y="5166826"/>
            <a:ext cx="667895" cy="9086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/>
              <a:t>1111</a:t>
            </a:r>
            <a:br>
              <a:rPr lang="en" dirty="0"/>
            </a:br>
            <a:r>
              <a:rPr lang="en" dirty="0"/>
              <a:t>1112</a:t>
            </a:r>
            <a:br>
              <a:rPr lang="en" dirty="0"/>
            </a:br>
            <a:r>
              <a:rPr lang="en" dirty="0"/>
              <a:t>1113</a:t>
            </a:r>
          </a:p>
        </p:txBody>
      </p:sp>
      <p:sp>
        <p:nvSpPr>
          <p:cNvPr id="113" name="Shape 113"/>
          <p:cNvSpPr/>
          <p:nvPr/>
        </p:nvSpPr>
        <p:spPr>
          <a:xfrm>
            <a:off x="7502900" y="3774600"/>
            <a:ext cx="896700" cy="1026600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ct val="91666"/>
            </a:pPr>
            <a:br>
              <a:rPr lang="en" sz="1200"/>
            </a:br>
            <a:r>
              <a:rPr lang="en" sz="1200"/>
              <a:t>6666</a:t>
            </a:r>
            <a:br>
              <a:rPr lang="en" sz="1200"/>
            </a:br>
            <a:r>
              <a:rPr lang="en" sz="1200"/>
              <a:t>7777</a:t>
            </a:r>
            <a:br>
              <a:rPr lang="en" sz="1200"/>
            </a:br>
            <a:r>
              <a:rPr lang="en" sz="1200"/>
              <a:t>8888</a:t>
            </a:r>
            <a:br>
              <a:rPr lang="en" sz="1200"/>
            </a:br>
            <a:r>
              <a:rPr lang="en" sz="1200"/>
              <a:t>9111</a:t>
            </a:r>
          </a:p>
          <a:p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4907251" y="3692150"/>
            <a:ext cx="837599" cy="1026600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ct val="91666"/>
            </a:pPr>
            <a:br>
              <a:rPr lang="en" sz="1200"/>
            </a:br>
            <a:r>
              <a:rPr lang="en" sz="1200"/>
              <a:t>1111</a:t>
            </a:r>
            <a:br>
              <a:rPr lang="en" sz="1200"/>
            </a:br>
            <a:r>
              <a:rPr lang="en" sz="1200"/>
              <a:t>3333</a:t>
            </a:r>
            <a:br>
              <a:rPr lang="en" sz="1200"/>
            </a:br>
            <a:r>
              <a:rPr lang="en" sz="1200"/>
              <a:t>4444</a:t>
            </a:r>
            <a:br>
              <a:rPr lang="en" sz="1200"/>
            </a:br>
            <a:r>
              <a:rPr lang="en" sz="1200"/>
              <a:t>5555</a:t>
            </a:r>
          </a:p>
          <a:p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2378948" y="4199400"/>
            <a:ext cx="2005800" cy="46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tx2"/>
                </a:solidFill>
              </a:rPr>
              <a:t>Intermediate</a:t>
            </a:r>
            <a:br>
              <a:rPr lang="en" sz="1000" dirty="0">
                <a:solidFill>
                  <a:schemeClr val="tx2"/>
                </a:solidFill>
              </a:rPr>
            </a:br>
            <a:r>
              <a:rPr lang="en" sz="1000" dirty="0">
                <a:solidFill>
                  <a:schemeClr val="tx2"/>
                </a:solidFill>
              </a:rPr>
              <a:t>(Can have multiple layers here)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2378950" y="5473650"/>
            <a:ext cx="896700" cy="46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</a:rPr>
              <a:t>Leaf </a:t>
            </a:r>
          </a:p>
        </p:txBody>
      </p:sp>
      <p:sp>
        <p:nvSpPr>
          <p:cNvPr id="117" name="Shape 117"/>
          <p:cNvSpPr/>
          <p:nvPr/>
        </p:nvSpPr>
        <p:spPr>
          <a:xfrm>
            <a:off x="4384749" y="5166826"/>
            <a:ext cx="709797" cy="9086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2121</a:t>
            </a:r>
            <a:br>
              <a:rPr lang="en"/>
            </a:br>
            <a:r>
              <a:rPr lang="en"/>
              <a:t>2222</a:t>
            </a:r>
            <a:br>
              <a:rPr lang="en"/>
            </a:br>
            <a:r>
              <a:rPr lang="en"/>
              <a:t>3331</a:t>
            </a:r>
          </a:p>
        </p:txBody>
      </p:sp>
      <p:sp>
        <p:nvSpPr>
          <p:cNvPr id="118" name="Shape 118"/>
          <p:cNvSpPr/>
          <p:nvPr/>
        </p:nvSpPr>
        <p:spPr>
          <a:xfrm>
            <a:off x="6969721" y="5166826"/>
            <a:ext cx="743630" cy="9086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/>
              <a:t>6666</a:t>
            </a:r>
            <a:br>
              <a:rPr lang="en" dirty="0"/>
            </a:br>
            <a:r>
              <a:rPr lang="en" dirty="0"/>
              <a:t>6667</a:t>
            </a:r>
            <a:br>
              <a:rPr lang="en" dirty="0"/>
            </a:br>
            <a:r>
              <a:rPr lang="en" dirty="0"/>
              <a:t>6668</a:t>
            </a:r>
          </a:p>
        </p:txBody>
      </p:sp>
      <p:sp>
        <p:nvSpPr>
          <p:cNvPr id="119" name="Shape 119"/>
          <p:cNvSpPr/>
          <p:nvPr/>
        </p:nvSpPr>
        <p:spPr>
          <a:xfrm>
            <a:off x="5851051" y="5166826"/>
            <a:ext cx="752266" cy="9086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5777</a:t>
            </a:r>
            <a:br>
              <a:rPr lang="en"/>
            </a:br>
            <a:r>
              <a:rPr lang="en"/>
              <a:t>5778</a:t>
            </a:r>
            <a:br>
              <a:rPr lang="en"/>
            </a:br>
            <a:r>
              <a:rPr lang="en"/>
              <a:t>6000</a:t>
            </a:r>
          </a:p>
        </p:txBody>
      </p:sp>
      <p:sp>
        <p:nvSpPr>
          <p:cNvPr id="120" name="Shape 120"/>
          <p:cNvSpPr/>
          <p:nvPr/>
        </p:nvSpPr>
        <p:spPr>
          <a:xfrm>
            <a:off x="5119651" y="5166826"/>
            <a:ext cx="652348" cy="9086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4999</a:t>
            </a:r>
            <a:br>
              <a:rPr lang="en"/>
            </a:br>
            <a:r>
              <a:rPr lang="en"/>
              <a:t>5000</a:t>
            </a:r>
            <a:br>
              <a:rPr lang="en"/>
            </a:br>
            <a:r>
              <a:rPr lang="en"/>
              <a:t>5001</a:t>
            </a:r>
          </a:p>
        </p:txBody>
      </p:sp>
      <p:sp>
        <p:nvSpPr>
          <p:cNvPr id="121" name="Shape 121"/>
          <p:cNvSpPr/>
          <p:nvPr/>
        </p:nvSpPr>
        <p:spPr>
          <a:xfrm>
            <a:off x="9514751" y="5166826"/>
            <a:ext cx="690405" cy="9086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br>
              <a:rPr lang="en" dirty="0"/>
            </a:br>
            <a:r>
              <a:rPr lang="en" dirty="0"/>
              <a:t>9111</a:t>
            </a:r>
            <a:br>
              <a:rPr lang="en" dirty="0"/>
            </a:br>
            <a:r>
              <a:rPr lang="en" dirty="0"/>
              <a:t>9112</a:t>
            </a:r>
            <a:br>
              <a:rPr lang="en" dirty="0"/>
            </a:br>
            <a:r>
              <a:rPr lang="en" dirty="0"/>
              <a:t>9999</a:t>
            </a:r>
            <a:br>
              <a:rPr lang="en" dirty="0"/>
            </a:br>
            <a:endParaRPr lang="en" dirty="0"/>
          </a:p>
        </p:txBody>
      </p:sp>
      <p:sp>
        <p:nvSpPr>
          <p:cNvPr id="122" name="Shape 122"/>
          <p:cNvSpPr/>
          <p:nvPr/>
        </p:nvSpPr>
        <p:spPr>
          <a:xfrm>
            <a:off x="8746876" y="5166826"/>
            <a:ext cx="713145" cy="9086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/>
              <a:t>8888</a:t>
            </a:r>
            <a:br>
              <a:rPr lang="en" dirty="0"/>
            </a:br>
            <a:r>
              <a:rPr lang="en" dirty="0"/>
              <a:t>8889</a:t>
            </a:r>
            <a:br>
              <a:rPr lang="en" dirty="0"/>
            </a:br>
            <a:r>
              <a:rPr lang="en" dirty="0"/>
              <a:t>9000</a:t>
            </a:r>
          </a:p>
        </p:txBody>
      </p:sp>
      <p:sp>
        <p:nvSpPr>
          <p:cNvPr id="123" name="Shape 123"/>
          <p:cNvSpPr/>
          <p:nvPr/>
        </p:nvSpPr>
        <p:spPr>
          <a:xfrm>
            <a:off x="7931776" y="5166826"/>
            <a:ext cx="646861" cy="9086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7777</a:t>
            </a:r>
            <a:br>
              <a:rPr lang="en"/>
            </a:br>
            <a:r>
              <a:rPr lang="en"/>
              <a:t>7778</a:t>
            </a:r>
            <a:br>
              <a:rPr lang="en"/>
            </a:br>
            <a:r>
              <a:rPr lang="en"/>
              <a:t>7779</a:t>
            </a:r>
          </a:p>
        </p:txBody>
      </p:sp>
      <p:cxnSp>
        <p:nvCxnSpPr>
          <p:cNvPr id="124" name="Shape 124"/>
          <p:cNvCxnSpPr>
            <a:stCxn id="110" idx="2"/>
            <a:endCxn id="114" idx="0"/>
          </p:cNvCxnSpPr>
          <p:nvPr/>
        </p:nvCxnSpPr>
        <p:spPr>
          <a:xfrm flipH="1">
            <a:off x="5326199" y="3504325"/>
            <a:ext cx="1070700" cy="1878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5" name="Shape 125"/>
          <p:cNvCxnSpPr>
            <a:stCxn id="110" idx="2"/>
            <a:endCxn id="113" idx="0"/>
          </p:cNvCxnSpPr>
          <p:nvPr/>
        </p:nvCxnSpPr>
        <p:spPr>
          <a:xfrm>
            <a:off x="6396899" y="3504325"/>
            <a:ext cx="1554300" cy="2703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6" name="Shape 126"/>
          <p:cNvCxnSpPr>
            <a:stCxn id="114" idx="2"/>
            <a:endCxn id="112" idx="0"/>
          </p:cNvCxnSpPr>
          <p:nvPr/>
        </p:nvCxnSpPr>
        <p:spPr>
          <a:xfrm flipH="1">
            <a:off x="3959753" y="4718750"/>
            <a:ext cx="1366298" cy="448076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" name="Shape 127"/>
          <p:cNvCxnSpPr>
            <a:stCxn id="114" idx="2"/>
            <a:endCxn id="117" idx="0"/>
          </p:cNvCxnSpPr>
          <p:nvPr/>
        </p:nvCxnSpPr>
        <p:spPr>
          <a:xfrm flipH="1">
            <a:off x="4739648" y="4718750"/>
            <a:ext cx="586403" cy="448076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" name="Shape 128"/>
          <p:cNvCxnSpPr>
            <a:stCxn id="120" idx="0"/>
            <a:endCxn id="114" idx="2"/>
          </p:cNvCxnSpPr>
          <p:nvPr/>
        </p:nvCxnSpPr>
        <p:spPr>
          <a:xfrm flipH="1" flipV="1">
            <a:off x="5326051" y="4718750"/>
            <a:ext cx="119774" cy="448076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" name="Shape 129"/>
          <p:cNvCxnSpPr>
            <a:stCxn id="114" idx="2"/>
            <a:endCxn id="119" idx="0"/>
          </p:cNvCxnSpPr>
          <p:nvPr/>
        </p:nvCxnSpPr>
        <p:spPr>
          <a:xfrm>
            <a:off x="5326051" y="4718750"/>
            <a:ext cx="901133" cy="448076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0" name="Shape 130"/>
          <p:cNvCxnSpPr>
            <a:stCxn id="113" idx="2"/>
            <a:endCxn id="122" idx="0"/>
          </p:cNvCxnSpPr>
          <p:nvPr/>
        </p:nvCxnSpPr>
        <p:spPr>
          <a:xfrm>
            <a:off x="7951250" y="4801200"/>
            <a:ext cx="1152199" cy="365626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" name="Shape 131"/>
          <p:cNvCxnSpPr>
            <a:stCxn id="113" idx="2"/>
            <a:endCxn id="123" idx="0"/>
          </p:cNvCxnSpPr>
          <p:nvPr/>
        </p:nvCxnSpPr>
        <p:spPr>
          <a:xfrm>
            <a:off x="7951250" y="4801200"/>
            <a:ext cx="303957" cy="365626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2" name="Shape 132"/>
          <p:cNvCxnSpPr>
            <a:stCxn id="113" idx="2"/>
            <a:endCxn id="118" idx="0"/>
          </p:cNvCxnSpPr>
          <p:nvPr/>
        </p:nvCxnSpPr>
        <p:spPr>
          <a:xfrm flipH="1">
            <a:off x="7341536" y="4801200"/>
            <a:ext cx="609714" cy="365626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3" name="Shape 133"/>
          <p:cNvCxnSpPr>
            <a:stCxn id="113" idx="2"/>
            <a:endCxn id="121" idx="0"/>
          </p:cNvCxnSpPr>
          <p:nvPr/>
        </p:nvCxnSpPr>
        <p:spPr>
          <a:xfrm>
            <a:off x="7951250" y="4801200"/>
            <a:ext cx="1908704" cy="365626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4" name="Shape 134"/>
          <p:cNvSpPr txBox="1"/>
          <p:nvPr/>
        </p:nvSpPr>
        <p:spPr>
          <a:xfrm>
            <a:off x="2441275" y="6144100"/>
            <a:ext cx="8389800" cy="46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ct val="61111"/>
            </a:pPr>
            <a:r>
              <a:rPr lang="en" sz="1800">
                <a:solidFill>
                  <a:srgbClr val="FFFFFF"/>
                </a:solidFill>
              </a:rPr>
              <a:t>(8KB Pages - Actual Data resides in leaf pages of a Clustered Index)</a:t>
            </a:r>
          </a:p>
          <a:p>
            <a:endParaRPr sz="1800"/>
          </a:p>
        </p:txBody>
      </p:sp>
      <p:sp>
        <p:nvSpPr>
          <p:cNvPr id="135" name="Shape 135"/>
          <p:cNvSpPr/>
          <p:nvPr/>
        </p:nvSpPr>
        <p:spPr>
          <a:xfrm>
            <a:off x="8116711" y="1482302"/>
            <a:ext cx="701251" cy="1017974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/>
              <a:t>Data Page</a:t>
            </a:r>
          </a:p>
        </p:txBody>
      </p:sp>
      <p:sp>
        <p:nvSpPr>
          <p:cNvPr id="136" name="Shape 136"/>
          <p:cNvSpPr/>
          <p:nvPr/>
        </p:nvSpPr>
        <p:spPr>
          <a:xfrm>
            <a:off x="8918222" y="1482301"/>
            <a:ext cx="824353" cy="1026599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Index Page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7794976" y="2658001"/>
            <a:ext cx="2528999" cy="96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tx2"/>
                </a:solidFill>
              </a:rPr>
              <a:t>Select *</a:t>
            </a:r>
            <a:br>
              <a:rPr lang="en" dirty="0">
                <a:solidFill>
                  <a:schemeClr val="tx2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From Employee</a:t>
            </a:r>
          </a:p>
          <a:p>
            <a:r>
              <a:rPr lang="en" dirty="0">
                <a:solidFill>
                  <a:schemeClr val="tx2"/>
                </a:solidFill>
              </a:rPr>
              <a:t>Where EmpID = 8888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Non-Clustered Index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994" y="-440710"/>
            <a:ext cx="6341006" cy="7812457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1762350" y="5168576"/>
            <a:ext cx="8872200" cy="1512599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>
              <a:solidFill>
                <a:srgbClr val="FF0000"/>
              </a:solidFill>
            </a:endParaRPr>
          </a:p>
          <a:p>
            <a:pPr algn="ctr"/>
            <a:br>
              <a:rPr lang="en">
                <a:solidFill>
                  <a:srgbClr val="FF0000"/>
                </a:solidFill>
              </a:rPr>
            </a:br>
            <a:br>
              <a:rPr lang="en">
                <a:solidFill>
                  <a:srgbClr val="FF0000"/>
                </a:solidFill>
              </a:rPr>
            </a:br>
            <a:br>
              <a:rPr lang="en">
                <a:solidFill>
                  <a:srgbClr val="FF0000"/>
                </a:solidFill>
              </a:rPr>
            </a:br>
            <a:br>
              <a:rPr lang="en">
                <a:solidFill>
                  <a:srgbClr val="FF0000"/>
                </a:solidFill>
              </a:rPr>
            </a:br>
            <a:endParaRPr lang="en">
              <a:solidFill>
                <a:srgbClr val="FF0000"/>
              </a:solidFill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/>
              <a:t>B-Tree Structure </a:t>
            </a:r>
            <a:br>
              <a:rPr lang="en" dirty="0"/>
            </a:br>
            <a:r>
              <a:rPr lang="en" dirty="0"/>
              <a:t>Non-Clustered on a Heap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4" name="Shape 144"/>
          <p:cNvSpPr/>
          <p:nvPr/>
        </p:nvSpPr>
        <p:spPr>
          <a:xfrm>
            <a:off x="5941151" y="1529075"/>
            <a:ext cx="837599" cy="1026600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/>
              <a:t>A         </a:t>
            </a:r>
          </a:p>
          <a:p>
            <a:pPr algn="ctr"/>
            <a:r>
              <a:rPr lang="en"/>
              <a:t>J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2404325" y="1989275"/>
            <a:ext cx="2005800" cy="46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chemeClr val="tx2"/>
                </a:solidFill>
              </a:rPr>
              <a:t>Root</a:t>
            </a:r>
          </a:p>
        </p:txBody>
      </p:sp>
      <p:sp>
        <p:nvSpPr>
          <p:cNvPr id="146" name="Shape 146"/>
          <p:cNvSpPr/>
          <p:nvPr/>
        </p:nvSpPr>
        <p:spPr>
          <a:xfrm>
            <a:off x="3631551" y="4218176"/>
            <a:ext cx="625199" cy="908699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A</a:t>
            </a:r>
            <a:r>
              <a:rPr lang="en" sz="1000">
                <a:solidFill>
                  <a:srgbClr val="FF0000"/>
                </a:solidFill>
              </a:rPr>
              <a:t>(RID)</a:t>
            </a:r>
            <a:r>
              <a:rPr lang="en"/>
              <a:t>    </a:t>
            </a:r>
            <a:br>
              <a:rPr lang="en"/>
            </a:br>
            <a:r>
              <a:rPr lang="en"/>
              <a:t>B</a:t>
            </a:r>
            <a:r>
              <a:rPr lang="en" sz="1000">
                <a:solidFill>
                  <a:srgbClr val="FF0000"/>
                </a:solidFill>
              </a:rPr>
              <a:t>(RID)</a:t>
            </a:r>
          </a:p>
        </p:txBody>
      </p:sp>
      <p:sp>
        <p:nvSpPr>
          <p:cNvPr id="147" name="Shape 147"/>
          <p:cNvSpPr/>
          <p:nvPr/>
        </p:nvSpPr>
        <p:spPr>
          <a:xfrm>
            <a:off x="6688750" y="2666975"/>
            <a:ext cx="896700" cy="1026725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J</a:t>
            </a:r>
            <a:br>
              <a:rPr lang="en"/>
            </a:br>
            <a:r>
              <a:rPr lang="en"/>
              <a:t>M</a:t>
            </a:r>
          </a:p>
          <a:p>
            <a:r>
              <a:rPr lang="en"/>
              <a:t>S</a:t>
            </a:r>
          </a:p>
          <a:p>
            <a:r>
              <a:rPr lang="en"/>
              <a:t>W</a:t>
            </a:r>
          </a:p>
        </p:txBody>
      </p:sp>
      <p:sp>
        <p:nvSpPr>
          <p:cNvPr id="148" name="Shape 148"/>
          <p:cNvSpPr/>
          <p:nvPr/>
        </p:nvSpPr>
        <p:spPr>
          <a:xfrm>
            <a:off x="5161751" y="2667100"/>
            <a:ext cx="837599" cy="1026600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A</a:t>
            </a:r>
            <a:br>
              <a:rPr lang="en"/>
            </a:br>
            <a:r>
              <a:rPr lang="en"/>
              <a:t>C</a:t>
            </a:r>
            <a:br>
              <a:rPr lang="en"/>
            </a:br>
            <a:r>
              <a:rPr lang="en"/>
              <a:t>F</a:t>
            </a:r>
            <a:br>
              <a:rPr lang="en"/>
            </a:br>
            <a:r>
              <a:rPr lang="en"/>
              <a:t>H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2341998" y="3250750"/>
            <a:ext cx="2005800" cy="46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tx2"/>
                </a:solidFill>
              </a:rPr>
              <a:t>Intermediate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2342000" y="4525000"/>
            <a:ext cx="896700" cy="46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chemeClr val="tx2"/>
                </a:solidFill>
              </a:rPr>
              <a:t>Leaf </a:t>
            </a:r>
          </a:p>
        </p:txBody>
      </p:sp>
      <p:sp>
        <p:nvSpPr>
          <p:cNvPr id="151" name="Shape 151"/>
          <p:cNvSpPr/>
          <p:nvPr/>
        </p:nvSpPr>
        <p:spPr>
          <a:xfrm>
            <a:off x="4347799" y="4153900"/>
            <a:ext cx="625199" cy="972975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C</a:t>
            </a:r>
            <a:r>
              <a:rPr lang="en" sz="1000">
                <a:solidFill>
                  <a:srgbClr val="FF0000"/>
                </a:solidFill>
              </a:rPr>
              <a:t>(RID)</a:t>
            </a:r>
            <a:r>
              <a:rPr lang="en"/>
              <a:t> </a:t>
            </a:r>
            <a:br>
              <a:rPr lang="en"/>
            </a:br>
            <a:r>
              <a:rPr lang="en"/>
              <a:t>D</a:t>
            </a:r>
            <a:r>
              <a:rPr lang="en" sz="1000">
                <a:solidFill>
                  <a:srgbClr val="FF0000"/>
                </a:solidFill>
              </a:rPr>
              <a:t>(RID)</a:t>
            </a:r>
            <a:r>
              <a:rPr lang="en"/>
              <a:t> </a:t>
            </a:r>
            <a:br>
              <a:rPr lang="en"/>
            </a:br>
            <a:r>
              <a:rPr lang="en"/>
              <a:t>E</a:t>
            </a:r>
            <a:r>
              <a:rPr lang="en" sz="1000">
                <a:solidFill>
                  <a:srgbClr val="FF0000"/>
                </a:solidFill>
              </a:rPr>
              <a:t>(RID)</a:t>
            </a:r>
          </a:p>
        </p:txBody>
      </p:sp>
      <p:sp>
        <p:nvSpPr>
          <p:cNvPr id="152" name="Shape 152"/>
          <p:cNvSpPr/>
          <p:nvPr/>
        </p:nvSpPr>
        <p:spPr>
          <a:xfrm>
            <a:off x="7051201" y="4021598"/>
            <a:ext cx="625199" cy="1105277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J</a:t>
            </a:r>
            <a:r>
              <a:rPr lang="en" sz="1000">
                <a:solidFill>
                  <a:srgbClr val="FF0000"/>
                </a:solidFill>
              </a:rPr>
              <a:t>(RID)</a:t>
            </a:r>
            <a:br>
              <a:rPr lang="en"/>
            </a:br>
            <a:r>
              <a:rPr lang="en"/>
              <a:t>K</a:t>
            </a:r>
            <a:r>
              <a:rPr lang="en" sz="1000">
                <a:solidFill>
                  <a:srgbClr val="FF0000"/>
                </a:solidFill>
              </a:rPr>
              <a:t>(RID)</a:t>
            </a:r>
            <a:br>
              <a:rPr lang="en"/>
            </a:br>
            <a:r>
              <a:rPr lang="en"/>
              <a:t>L</a:t>
            </a:r>
            <a:r>
              <a:rPr lang="en" sz="1000">
                <a:solidFill>
                  <a:srgbClr val="FF0000"/>
                </a:solidFill>
              </a:rPr>
              <a:t>(RID)</a:t>
            </a:r>
          </a:p>
        </p:txBody>
      </p:sp>
      <p:sp>
        <p:nvSpPr>
          <p:cNvPr id="153" name="Shape 153"/>
          <p:cNvSpPr/>
          <p:nvPr/>
        </p:nvSpPr>
        <p:spPr>
          <a:xfrm>
            <a:off x="5814101" y="4176474"/>
            <a:ext cx="625199" cy="950401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H</a:t>
            </a:r>
            <a:r>
              <a:rPr lang="en" sz="1000">
                <a:solidFill>
                  <a:srgbClr val="FF0000"/>
                </a:solidFill>
              </a:rPr>
              <a:t>(RID)</a:t>
            </a:r>
            <a:r>
              <a:rPr lang="en"/>
              <a:t> </a:t>
            </a:r>
            <a:br>
              <a:rPr lang="en"/>
            </a:br>
            <a:r>
              <a:rPr lang="en"/>
              <a:t>I</a:t>
            </a:r>
            <a:r>
              <a:rPr lang="en" sz="1000">
                <a:solidFill>
                  <a:srgbClr val="FF0000"/>
                </a:solidFill>
              </a:rPr>
              <a:t>(RID)</a:t>
            </a:r>
          </a:p>
        </p:txBody>
      </p:sp>
      <p:sp>
        <p:nvSpPr>
          <p:cNvPr id="154" name="Shape 154"/>
          <p:cNvSpPr/>
          <p:nvPr/>
        </p:nvSpPr>
        <p:spPr>
          <a:xfrm>
            <a:off x="5082701" y="4153900"/>
            <a:ext cx="625199" cy="972975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/>
              <a:t>F</a:t>
            </a:r>
            <a:r>
              <a:rPr lang="en" sz="1000" dirty="0">
                <a:solidFill>
                  <a:srgbClr val="FF0000"/>
                </a:solidFill>
              </a:rPr>
              <a:t>(RID)</a:t>
            </a:r>
            <a:r>
              <a:rPr lang="en" dirty="0"/>
              <a:t>  </a:t>
            </a:r>
            <a:br>
              <a:rPr lang="en" dirty="0"/>
            </a:br>
            <a:r>
              <a:rPr lang="en" dirty="0"/>
              <a:t>G</a:t>
            </a:r>
            <a:r>
              <a:rPr lang="en" sz="1000" dirty="0">
                <a:solidFill>
                  <a:srgbClr val="FF0000"/>
                </a:solidFill>
              </a:rPr>
              <a:t>(RID)</a:t>
            </a:r>
          </a:p>
        </p:txBody>
      </p:sp>
      <p:sp>
        <p:nvSpPr>
          <p:cNvPr id="155" name="Shape 155"/>
          <p:cNvSpPr/>
          <p:nvPr/>
        </p:nvSpPr>
        <p:spPr>
          <a:xfrm>
            <a:off x="9477801" y="3838222"/>
            <a:ext cx="766348" cy="1288653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W</a:t>
            </a:r>
            <a:r>
              <a:rPr lang="en" sz="1000">
                <a:solidFill>
                  <a:srgbClr val="FF0000"/>
                </a:solidFill>
              </a:rPr>
              <a:t>(RID)</a:t>
            </a:r>
            <a:r>
              <a:rPr lang="en"/>
              <a:t> </a:t>
            </a:r>
            <a:br>
              <a:rPr lang="en"/>
            </a:br>
            <a:r>
              <a:rPr lang="en"/>
              <a:t>X</a:t>
            </a:r>
            <a:r>
              <a:rPr lang="en" sz="1000">
                <a:solidFill>
                  <a:srgbClr val="FF0000"/>
                </a:solidFill>
              </a:rPr>
              <a:t>(RID)</a:t>
            </a:r>
            <a:r>
              <a:rPr lang="en"/>
              <a:t> </a:t>
            </a:r>
            <a:br>
              <a:rPr lang="en"/>
            </a:br>
            <a:r>
              <a:rPr lang="en"/>
              <a:t>Y</a:t>
            </a:r>
            <a:r>
              <a:rPr lang="en" sz="1000">
                <a:solidFill>
                  <a:srgbClr val="FF0000"/>
                </a:solidFill>
              </a:rPr>
              <a:t>(RID)</a:t>
            </a:r>
            <a:r>
              <a:rPr lang="en"/>
              <a:t> </a:t>
            </a:r>
            <a:br>
              <a:rPr lang="en"/>
            </a:br>
            <a:r>
              <a:rPr lang="en"/>
              <a:t>Z</a:t>
            </a:r>
            <a:r>
              <a:rPr lang="en" sz="1000">
                <a:solidFill>
                  <a:srgbClr val="FF0000"/>
                </a:solidFill>
              </a:rPr>
              <a:t>(RID)</a:t>
            </a:r>
          </a:p>
        </p:txBody>
      </p:sp>
      <p:sp>
        <p:nvSpPr>
          <p:cNvPr id="156" name="Shape 156"/>
          <p:cNvSpPr/>
          <p:nvPr/>
        </p:nvSpPr>
        <p:spPr>
          <a:xfrm>
            <a:off x="8709926" y="3925058"/>
            <a:ext cx="702602" cy="1201817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S</a:t>
            </a:r>
            <a:r>
              <a:rPr lang="en" sz="1000">
                <a:solidFill>
                  <a:srgbClr val="FF0000"/>
                </a:solidFill>
              </a:rPr>
              <a:t>(RID)</a:t>
            </a:r>
            <a:r>
              <a:rPr lang="en"/>
              <a:t> </a:t>
            </a:r>
            <a:br>
              <a:rPr lang="en"/>
            </a:br>
            <a:r>
              <a:rPr lang="en"/>
              <a:t>T</a:t>
            </a:r>
            <a:r>
              <a:rPr lang="en" sz="1000">
                <a:solidFill>
                  <a:srgbClr val="FF0000"/>
                </a:solidFill>
              </a:rPr>
              <a:t>(RID)</a:t>
            </a:r>
            <a:r>
              <a:rPr lang="en"/>
              <a:t> </a:t>
            </a:r>
            <a:br>
              <a:rPr lang="en"/>
            </a:br>
            <a:r>
              <a:rPr lang="en"/>
              <a:t>U</a:t>
            </a:r>
            <a:r>
              <a:rPr lang="en" sz="1000">
                <a:solidFill>
                  <a:srgbClr val="FF0000"/>
                </a:solidFill>
              </a:rPr>
              <a:t>(RID)</a:t>
            </a:r>
            <a:r>
              <a:rPr lang="en"/>
              <a:t> </a:t>
            </a:r>
            <a:br>
              <a:rPr lang="en"/>
            </a:br>
            <a:r>
              <a:rPr lang="en"/>
              <a:t>V</a:t>
            </a:r>
            <a:r>
              <a:rPr lang="en" sz="1000">
                <a:solidFill>
                  <a:srgbClr val="FF0000"/>
                </a:solidFill>
              </a:rPr>
              <a:t>(RID)</a:t>
            </a:r>
          </a:p>
        </p:txBody>
      </p:sp>
      <p:sp>
        <p:nvSpPr>
          <p:cNvPr id="157" name="Shape 157"/>
          <p:cNvSpPr/>
          <p:nvPr/>
        </p:nvSpPr>
        <p:spPr>
          <a:xfrm>
            <a:off x="7894826" y="3966760"/>
            <a:ext cx="672151" cy="1160116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/>
              <a:t>M</a:t>
            </a:r>
            <a:r>
              <a:rPr lang="en" sz="1000" dirty="0">
                <a:solidFill>
                  <a:srgbClr val="FF0000"/>
                </a:solidFill>
              </a:rPr>
              <a:t>(RID)</a:t>
            </a:r>
            <a:r>
              <a:rPr lang="en" dirty="0"/>
              <a:t> </a:t>
            </a:r>
          </a:p>
          <a:p>
            <a:r>
              <a:rPr lang="en" dirty="0"/>
              <a:t>Q</a:t>
            </a:r>
            <a:r>
              <a:rPr lang="en" sz="1000" dirty="0">
                <a:solidFill>
                  <a:srgbClr val="FF0000"/>
                </a:solidFill>
              </a:rPr>
              <a:t>(RID)</a:t>
            </a:r>
            <a:r>
              <a:rPr lang="en" dirty="0"/>
              <a:t> </a:t>
            </a:r>
          </a:p>
          <a:p>
            <a:r>
              <a:rPr lang="en" dirty="0"/>
              <a:t>R</a:t>
            </a:r>
            <a:r>
              <a:rPr lang="en" sz="1000" dirty="0">
                <a:solidFill>
                  <a:srgbClr val="FF0000"/>
                </a:solidFill>
              </a:rPr>
              <a:t>(RID)</a:t>
            </a:r>
          </a:p>
        </p:txBody>
      </p:sp>
      <p:cxnSp>
        <p:nvCxnSpPr>
          <p:cNvPr id="158" name="Shape 158"/>
          <p:cNvCxnSpPr>
            <a:stCxn id="144" idx="2"/>
            <a:endCxn id="148" idx="0"/>
          </p:cNvCxnSpPr>
          <p:nvPr/>
        </p:nvCxnSpPr>
        <p:spPr>
          <a:xfrm flipH="1">
            <a:off x="5580549" y="2555675"/>
            <a:ext cx="779400" cy="1113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9" name="Shape 159"/>
          <p:cNvCxnSpPr>
            <a:stCxn id="144" idx="2"/>
            <a:endCxn id="147" idx="0"/>
          </p:cNvCxnSpPr>
          <p:nvPr/>
        </p:nvCxnSpPr>
        <p:spPr>
          <a:xfrm>
            <a:off x="6359951" y="2555675"/>
            <a:ext cx="777149" cy="1113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0" name="Shape 160"/>
          <p:cNvCxnSpPr>
            <a:stCxn id="148" idx="2"/>
            <a:endCxn id="146" idx="0"/>
          </p:cNvCxnSpPr>
          <p:nvPr/>
        </p:nvCxnSpPr>
        <p:spPr>
          <a:xfrm flipH="1">
            <a:off x="3944049" y="3693700"/>
            <a:ext cx="1636500" cy="5244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1" name="Shape 161"/>
          <p:cNvCxnSpPr>
            <a:stCxn id="148" idx="2"/>
            <a:endCxn id="151" idx="0"/>
          </p:cNvCxnSpPr>
          <p:nvPr/>
        </p:nvCxnSpPr>
        <p:spPr>
          <a:xfrm flipH="1">
            <a:off x="4660399" y="3693700"/>
            <a:ext cx="920152" cy="4602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2" name="Shape 162"/>
          <p:cNvCxnSpPr>
            <a:stCxn id="154" idx="0"/>
            <a:endCxn id="148" idx="2"/>
          </p:cNvCxnSpPr>
          <p:nvPr/>
        </p:nvCxnSpPr>
        <p:spPr>
          <a:xfrm flipV="1">
            <a:off x="5395301" y="3693700"/>
            <a:ext cx="185250" cy="4602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3" name="Shape 163"/>
          <p:cNvCxnSpPr>
            <a:stCxn id="148" idx="2"/>
            <a:endCxn id="153" idx="0"/>
          </p:cNvCxnSpPr>
          <p:nvPr/>
        </p:nvCxnSpPr>
        <p:spPr>
          <a:xfrm>
            <a:off x="5580551" y="3693700"/>
            <a:ext cx="546150" cy="482774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4" name="Shape 164"/>
          <p:cNvCxnSpPr>
            <a:stCxn id="147" idx="2"/>
            <a:endCxn id="156" idx="0"/>
          </p:cNvCxnSpPr>
          <p:nvPr/>
        </p:nvCxnSpPr>
        <p:spPr>
          <a:xfrm>
            <a:off x="7137100" y="3693700"/>
            <a:ext cx="1924127" cy="231358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5" name="Shape 165"/>
          <p:cNvCxnSpPr>
            <a:stCxn id="147" idx="2"/>
            <a:endCxn id="157" idx="0"/>
          </p:cNvCxnSpPr>
          <p:nvPr/>
        </p:nvCxnSpPr>
        <p:spPr>
          <a:xfrm>
            <a:off x="7137100" y="3693700"/>
            <a:ext cx="1093802" cy="27306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6" name="Shape 166"/>
          <p:cNvCxnSpPr>
            <a:stCxn id="147" idx="2"/>
            <a:endCxn id="152" idx="0"/>
          </p:cNvCxnSpPr>
          <p:nvPr/>
        </p:nvCxnSpPr>
        <p:spPr>
          <a:xfrm>
            <a:off x="7137100" y="3693700"/>
            <a:ext cx="226701" cy="327898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7" name="Shape 167"/>
          <p:cNvCxnSpPr>
            <a:stCxn id="147" idx="2"/>
            <a:endCxn id="155" idx="0"/>
          </p:cNvCxnSpPr>
          <p:nvPr/>
        </p:nvCxnSpPr>
        <p:spPr>
          <a:xfrm>
            <a:off x="7137100" y="3693700"/>
            <a:ext cx="2723875" cy="144522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8" name="Shape 168"/>
          <p:cNvSpPr/>
          <p:nvPr/>
        </p:nvSpPr>
        <p:spPr>
          <a:xfrm>
            <a:off x="10097300" y="5681350"/>
            <a:ext cx="412800" cy="674700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b="1"/>
              <a:t>A</a:t>
            </a:r>
            <a:r>
              <a:rPr lang="en"/>
              <a:t>    I</a:t>
            </a:r>
          </a:p>
        </p:txBody>
      </p:sp>
      <p:sp>
        <p:nvSpPr>
          <p:cNvPr id="169" name="Shape 169"/>
          <p:cNvSpPr/>
          <p:nvPr/>
        </p:nvSpPr>
        <p:spPr>
          <a:xfrm>
            <a:off x="2256825" y="5714750"/>
            <a:ext cx="546299" cy="674700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C </a:t>
            </a:r>
            <a:br>
              <a:rPr lang="en"/>
            </a:br>
            <a:r>
              <a:rPr lang="en"/>
              <a:t>D </a:t>
            </a:r>
            <a:br>
              <a:rPr lang="en"/>
            </a:br>
            <a:r>
              <a:rPr lang="en"/>
              <a:t>E</a:t>
            </a:r>
          </a:p>
        </p:txBody>
      </p:sp>
      <p:sp>
        <p:nvSpPr>
          <p:cNvPr id="170" name="Shape 170"/>
          <p:cNvSpPr/>
          <p:nvPr/>
        </p:nvSpPr>
        <p:spPr>
          <a:xfrm>
            <a:off x="5971938" y="5651350"/>
            <a:ext cx="452999" cy="734700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J K L</a:t>
            </a:r>
          </a:p>
        </p:txBody>
      </p:sp>
      <p:sp>
        <p:nvSpPr>
          <p:cNvPr id="171" name="Shape 171"/>
          <p:cNvSpPr/>
          <p:nvPr/>
        </p:nvSpPr>
        <p:spPr>
          <a:xfrm>
            <a:off x="8404501" y="5651350"/>
            <a:ext cx="452999" cy="734700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H </a:t>
            </a:r>
            <a:r>
              <a:rPr lang="en" b="1"/>
              <a:t>B</a:t>
            </a:r>
          </a:p>
        </p:txBody>
      </p:sp>
      <p:sp>
        <p:nvSpPr>
          <p:cNvPr id="172" name="Shape 172"/>
          <p:cNvSpPr/>
          <p:nvPr/>
        </p:nvSpPr>
        <p:spPr>
          <a:xfrm>
            <a:off x="4174476" y="5710300"/>
            <a:ext cx="545999" cy="734700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F  G</a:t>
            </a:r>
          </a:p>
        </p:txBody>
      </p:sp>
      <p:sp>
        <p:nvSpPr>
          <p:cNvPr id="173" name="Shape 173"/>
          <p:cNvSpPr/>
          <p:nvPr/>
        </p:nvSpPr>
        <p:spPr>
          <a:xfrm>
            <a:off x="3102499" y="5684650"/>
            <a:ext cx="546299" cy="734700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W X Y Z</a:t>
            </a:r>
          </a:p>
        </p:txBody>
      </p:sp>
      <p:sp>
        <p:nvSpPr>
          <p:cNvPr id="174" name="Shape 174"/>
          <p:cNvSpPr/>
          <p:nvPr/>
        </p:nvSpPr>
        <p:spPr>
          <a:xfrm>
            <a:off x="6739088" y="5651350"/>
            <a:ext cx="545999" cy="801300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S T U V</a:t>
            </a:r>
          </a:p>
        </p:txBody>
      </p:sp>
      <p:sp>
        <p:nvSpPr>
          <p:cNvPr id="175" name="Shape 175"/>
          <p:cNvSpPr/>
          <p:nvPr/>
        </p:nvSpPr>
        <p:spPr>
          <a:xfrm>
            <a:off x="4994476" y="5753200"/>
            <a:ext cx="625199" cy="674700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M N O P Q R</a:t>
            </a:r>
          </a:p>
        </p:txBody>
      </p:sp>
      <p:cxnSp>
        <p:nvCxnSpPr>
          <p:cNvPr id="176" name="Shape 176"/>
          <p:cNvCxnSpPr>
            <a:stCxn id="146" idx="2"/>
            <a:endCxn id="168" idx="0"/>
          </p:cNvCxnSpPr>
          <p:nvPr/>
        </p:nvCxnSpPr>
        <p:spPr>
          <a:xfrm>
            <a:off x="3944149" y="5126874"/>
            <a:ext cx="6359700" cy="55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7" name="Shape 177"/>
          <p:cNvCxnSpPr>
            <a:stCxn id="151" idx="2"/>
            <a:endCxn id="169" idx="0"/>
          </p:cNvCxnSpPr>
          <p:nvPr/>
        </p:nvCxnSpPr>
        <p:spPr>
          <a:xfrm flipH="1">
            <a:off x="2529975" y="5126875"/>
            <a:ext cx="2130424" cy="58787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8" name="Shape 178"/>
          <p:cNvCxnSpPr>
            <a:stCxn id="154" idx="2"/>
            <a:endCxn id="172" idx="0"/>
          </p:cNvCxnSpPr>
          <p:nvPr/>
        </p:nvCxnSpPr>
        <p:spPr>
          <a:xfrm flipH="1">
            <a:off x="4447476" y="5126875"/>
            <a:ext cx="947825" cy="58342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9" name="Shape 179"/>
          <p:cNvCxnSpPr>
            <a:stCxn id="153" idx="2"/>
            <a:endCxn id="171" idx="0"/>
          </p:cNvCxnSpPr>
          <p:nvPr/>
        </p:nvCxnSpPr>
        <p:spPr>
          <a:xfrm>
            <a:off x="6126701" y="5126875"/>
            <a:ext cx="2504300" cy="52447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0" name="Shape 180"/>
          <p:cNvCxnSpPr>
            <a:stCxn id="157" idx="2"/>
            <a:endCxn id="175" idx="0"/>
          </p:cNvCxnSpPr>
          <p:nvPr/>
        </p:nvCxnSpPr>
        <p:spPr>
          <a:xfrm flipH="1">
            <a:off x="5307076" y="5126876"/>
            <a:ext cx="2923826" cy="62632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1" name="Shape 181"/>
          <p:cNvCxnSpPr>
            <a:stCxn id="156" idx="2"/>
            <a:endCxn id="174" idx="0"/>
          </p:cNvCxnSpPr>
          <p:nvPr/>
        </p:nvCxnSpPr>
        <p:spPr>
          <a:xfrm flipH="1">
            <a:off x="7012088" y="5126875"/>
            <a:ext cx="2049139" cy="52447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2" name="Shape 182"/>
          <p:cNvCxnSpPr>
            <a:stCxn id="155" idx="2"/>
            <a:endCxn id="173" idx="0"/>
          </p:cNvCxnSpPr>
          <p:nvPr/>
        </p:nvCxnSpPr>
        <p:spPr>
          <a:xfrm flipH="1">
            <a:off x="3375649" y="5126875"/>
            <a:ext cx="6485326" cy="55777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3" name="Shape 183"/>
          <p:cNvCxnSpPr>
            <a:stCxn id="152" idx="2"/>
            <a:endCxn id="170" idx="0"/>
          </p:cNvCxnSpPr>
          <p:nvPr/>
        </p:nvCxnSpPr>
        <p:spPr>
          <a:xfrm flipH="1">
            <a:off x="6198438" y="5126875"/>
            <a:ext cx="1165363" cy="52447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4" name="Shape 184"/>
          <p:cNvCxnSpPr/>
          <p:nvPr/>
        </p:nvCxnSpPr>
        <p:spPr>
          <a:xfrm>
            <a:off x="8509951" y="2058250"/>
            <a:ext cx="9641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5" name="Shape 185"/>
          <p:cNvSpPr txBox="1"/>
          <p:nvPr/>
        </p:nvSpPr>
        <p:spPr>
          <a:xfrm>
            <a:off x="8519775" y="1661625"/>
            <a:ext cx="1041914" cy="32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F0000"/>
                </a:solidFill>
              </a:rPr>
              <a:t>Pointers</a:t>
            </a:r>
          </a:p>
        </p:txBody>
      </p:sp>
      <p:sp>
        <p:nvSpPr>
          <p:cNvPr id="186" name="Shape 186"/>
          <p:cNvSpPr/>
          <p:nvPr/>
        </p:nvSpPr>
        <p:spPr>
          <a:xfrm>
            <a:off x="8520013" y="2233201"/>
            <a:ext cx="657854" cy="908699"/>
          </a:xfrm>
          <a:prstGeom prst="foldedCorner">
            <a:avLst>
              <a:gd name="adj" fmla="val 35216"/>
            </a:avLst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/>
              <a:t>Data Page</a:t>
            </a:r>
          </a:p>
        </p:txBody>
      </p:sp>
      <p:sp>
        <p:nvSpPr>
          <p:cNvPr id="187" name="Shape 187"/>
          <p:cNvSpPr/>
          <p:nvPr/>
        </p:nvSpPr>
        <p:spPr>
          <a:xfrm>
            <a:off x="9386726" y="2241826"/>
            <a:ext cx="693049" cy="908699"/>
          </a:xfrm>
          <a:prstGeom prst="foldedCorner">
            <a:avLst>
              <a:gd name="adj" fmla="val 35216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Index Page</a:t>
            </a:r>
          </a:p>
        </p:txBody>
      </p:sp>
      <p:cxnSp>
        <p:nvCxnSpPr>
          <p:cNvPr id="188" name="Shape 188"/>
          <p:cNvCxnSpPr>
            <a:stCxn id="146" idx="2"/>
            <a:endCxn id="171" idx="1"/>
          </p:cNvCxnSpPr>
          <p:nvPr/>
        </p:nvCxnSpPr>
        <p:spPr>
          <a:xfrm>
            <a:off x="3944149" y="5126874"/>
            <a:ext cx="4460400" cy="891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137"/>
          <p:cNvSpPr txBox="1"/>
          <p:nvPr/>
        </p:nvSpPr>
        <p:spPr>
          <a:xfrm>
            <a:off x="524675" y="2055269"/>
            <a:ext cx="2528999" cy="96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tx2"/>
                </a:solidFill>
              </a:rPr>
              <a:t>Select *</a:t>
            </a:r>
            <a:br>
              <a:rPr lang="en" dirty="0">
                <a:solidFill>
                  <a:schemeClr val="tx2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From Employee</a:t>
            </a:r>
          </a:p>
          <a:p>
            <a:r>
              <a:rPr lang="en" dirty="0">
                <a:solidFill>
                  <a:schemeClr val="tx2"/>
                </a:solidFill>
              </a:rPr>
              <a:t>Where Type = ‘A’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/>
              <a:t>Creating Indexes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Demo - T-SQL and SSMS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MVA - templat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MVA - template</Template>
  <TotalTime>303</TotalTime>
  <Words>743</Words>
  <Application>Microsoft Office PowerPoint</Application>
  <PresentationFormat>Widescreen</PresentationFormat>
  <Paragraphs>233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Segoe UI Light</vt:lpstr>
      <vt:lpstr>Trebuchet MS</vt:lpstr>
      <vt:lpstr>MVA - template</vt:lpstr>
      <vt:lpstr>1_Office Theme</vt:lpstr>
      <vt:lpstr>2_Office Theme</vt:lpstr>
      <vt:lpstr>3_Office Theme</vt:lpstr>
      <vt:lpstr>Indexing Fundamentals -  باللغة العربية </vt:lpstr>
      <vt:lpstr>Agenda</vt:lpstr>
      <vt:lpstr>Purpose of an Index</vt:lpstr>
      <vt:lpstr>Heap - Table without Clustered Index</vt:lpstr>
      <vt:lpstr>Clustered Index</vt:lpstr>
      <vt:lpstr>B-Tree Structure  Clustered Index</vt:lpstr>
      <vt:lpstr>Non-Clustered Index</vt:lpstr>
      <vt:lpstr>B-Tree Structure  Non-Clustered on a Heap</vt:lpstr>
      <vt:lpstr>Creating Indexes</vt:lpstr>
      <vt:lpstr>Non-Clustered Indexes and optimizing Queries</vt:lpstr>
      <vt:lpstr>B-Tree Structure  Non-Clustered on Clustered Index</vt:lpstr>
      <vt:lpstr>Clustered vs. Non-Clustered</vt:lpstr>
      <vt:lpstr>Fragmentation</vt:lpstr>
      <vt:lpstr>Fragmentation </vt:lpstr>
      <vt:lpstr>Fill Factor</vt:lpstr>
      <vt:lpstr>Padding</vt:lpstr>
      <vt:lpstr>Padding and Fill-Factor</vt:lpstr>
      <vt:lpstr>Index Maintenance</vt:lpstr>
      <vt:lpstr>Index Maintenance</vt:lpstr>
      <vt:lpstr>Benefits of Indexes </vt:lpstr>
      <vt:lpstr>Drawbacks of Indexes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Indexing Fundamentals </dc:title>
  <cp:lastModifiedBy>Ayman El-Ghazali</cp:lastModifiedBy>
  <cp:revision>7</cp:revision>
  <dcterms:modified xsi:type="dcterms:W3CDTF">2016-04-01T20:05:43Z</dcterms:modified>
</cp:coreProperties>
</file>